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CB5E4"/>
    <a:srgbClr val="FED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8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32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23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7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78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01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06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29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08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07FF1-0B5D-4179-A55F-FC315B65E51D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3173-0075-4C8A-94D4-E8067CA4F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63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+mj-ea"/>
              </a:rPr>
              <a:t>Human Life WG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>
              <a:latin typeface="+mn-ea"/>
            </a:endParaRPr>
          </a:p>
          <a:p>
            <a:pPr marL="0" indent="0">
              <a:buNone/>
            </a:pPr>
            <a:endParaRPr lang="en-US" altLang="ja-JP" dirty="0"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ja-JP" altLang="en-US" dirty="0">
              <a:latin typeface="+mn-ea"/>
            </a:endParaRPr>
          </a:p>
          <a:p>
            <a:pPr marL="0" indent="0">
              <a:buNone/>
            </a:pPr>
            <a:endParaRPr kumimoji="1" lang="ja-JP" altLang="en-US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1352" y="3601723"/>
            <a:ext cx="20665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主な参加者の業種</a:t>
            </a:r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838200" y="1754565"/>
            <a:ext cx="44470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/>
              <a:t>健康・医療データの利活用により、</a:t>
            </a:r>
            <a:endParaRPr lang="en-US" altLang="ja-JP" sz="2000" dirty="0"/>
          </a:p>
          <a:p>
            <a:pPr>
              <a:spcBef>
                <a:spcPts val="600"/>
              </a:spcBef>
            </a:pPr>
            <a:r>
              <a:rPr lang="ja-JP" altLang="en-US" sz="2000" dirty="0"/>
              <a:t>生活者の安全で心豊かな日常生活を</a:t>
            </a:r>
            <a:endParaRPr lang="en-US" altLang="ja-JP" sz="2000" dirty="0"/>
          </a:p>
          <a:p>
            <a:pPr>
              <a:spcBef>
                <a:spcPts val="600"/>
              </a:spcBef>
            </a:pPr>
            <a:r>
              <a:rPr lang="ja-JP" altLang="en-US" sz="2000" dirty="0"/>
              <a:t>支援する仕組みづくりを目指す。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11352" y="4038523"/>
            <a:ext cx="936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●医療機関　●大学・研究機関　●官公庁　●情報通信業　●システム開発業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44" y="1498238"/>
            <a:ext cx="2798064" cy="186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9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6911197" y="1426001"/>
            <a:ext cx="4290916" cy="17926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976" y="100438"/>
            <a:ext cx="10515600" cy="1325563"/>
          </a:xfrm>
        </p:spPr>
        <p:txBody>
          <a:bodyPr/>
          <a:lstStyle/>
          <a:p>
            <a:r>
              <a:rPr lang="ja-JP" altLang="en-US" dirty="0"/>
              <a:t>プロジェクト概要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911197" y="3912440"/>
            <a:ext cx="4290916" cy="25063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000" dirty="0"/>
          </a:p>
        </p:txBody>
      </p:sp>
      <p:sp>
        <p:nvSpPr>
          <p:cNvPr id="8" name="フローチャート: 結合子 7"/>
          <p:cNvSpPr/>
          <p:nvPr/>
        </p:nvSpPr>
        <p:spPr>
          <a:xfrm>
            <a:off x="990788" y="1832885"/>
            <a:ext cx="1620000" cy="1620000"/>
          </a:xfrm>
          <a:prstGeom prst="flowChartConnector">
            <a:avLst/>
          </a:prstGeom>
          <a:gradFill>
            <a:gsLst>
              <a:gs pos="0">
                <a:srgbClr val="FED4F4"/>
              </a:gs>
              <a:gs pos="50000">
                <a:srgbClr val="FCB5E4"/>
              </a:gs>
              <a:gs pos="100000">
                <a:srgbClr val="FCB5E4">
                  <a:lumMod val="95000"/>
                  <a:lumOff val="5000"/>
                </a:srgbClr>
              </a:gs>
            </a:gsLst>
          </a:gradFill>
          <a:ln>
            <a:solidFill>
              <a:srgbClr val="FF99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2400" dirty="0"/>
              <a:t>生活者</a:t>
            </a:r>
            <a:endParaRPr kumimoji="1" lang="en-US" altLang="ja-JP" sz="2400" dirty="0"/>
          </a:p>
        </p:txBody>
      </p:sp>
      <p:sp>
        <p:nvSpPr>
          <p:cNvPr id="9" name="フローチャート: 結合子 8"/>
          <p:cNvSpPr/>
          <p:nvPr/>
        </p:nvSpPr>
        <p:spPr>
          <a:xfrm>
            <a:off x="4347860" y="1767802"/>
            <a:ext cx="1620000" cy="16200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医療・福祉</a:t>
            </a:r>
            <a:r>
              <a:rPr lang="ja-JP" altLang="en-US" sz="2400" dirty="0">
                <a:solidFill>
                  <a:schemeClr val="tx1"/>
                </a:solidFill>
              </a:rPr>
              <a:t>機関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フローチャート: 結合子 9"/>
          <p:cNvSpPr/>
          <p:nvPr/>
        </p:nvSpPr>
        <p:spPr>
          <a:xfrm>
            <a:off x="2711610" y="3959582"/>
            <a:ext cx="1620000" cy="162000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2400" dirty="0"/>
              <a:t>サービス</a:t>
            </a:r>
            <a:endParaRPr lang="en-US" altLang="ja-JP" sz="2400" dirty="0"/>
          </a:p>
          <a:p>
            <a:pPr algn="ctr"/>
            <a:r>
              <a:rPr lang="ja-JP" altLang="en-US" sz="2400" dirty="0"/>
              <a:t>提供者</a:t>
            </a:r>
            <a:endParaRPr kumimoji="1" lang="ja-JP" altLang="en-US" sz="2400" dirty="0"/>
          </a:p>
        </p:txBody>
      </p:sp>
      <p:sp>
        <p:nvSpPr>
          <p:cNvPr id="12" name="左右矢印 11"/>
          <p:cNvSpPr/>
          <p:nvPr/>
        </p:nvSpPr>
        <p:spPr>
          <a:xfrm>
            <a:off x="2725819" y="2533880"/>
            <a:ext cx="1507010" cy="342050"/>
          </a:xfrm>
          <a:prstGeom prst="left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 rot="7200000">
            <a:off x="4038966" y="3704971"/>
            <a:ext cx="1024569" cy="31635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 rot="3600000">
            <a:off x="2006913" y="3704861"/>
            <a:ext cx="1024569" cy="316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026228" y="2034313"/>
            <a:ext cx="4260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負担の少ないデータ収集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スピーディなデータ分析</a:t>
            </a:r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ニーズに応じたデータ利活用　など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7646496" y="1591998"/>
            <a:ext cx="2820318" cy="388444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解決したい課題</a:t>
            </a:r>
          </a:p>
        </p:txBody>
      </p:sp>
      <p:sp>
        <p:nvSpPr>
          <p:cNvPr id="22" name="二等辺三角形 21"/>
          <p:cNvSpPr/>
          <p:nvPr/>
        </p:nvSpPr>
        <p:spPr>
          <a:xfrm flipV="1">
            <a:off x="6911197" y="3323219"/>
            <a:ext cx="4290916" cy="484690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7625084" y="4058988"/>
            <a:ext cx="2820318" cy="388444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アウトプット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6951314" y="4503893"/>
            <a:ext cx="43830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最新技術を用いた革新的なプラットフォームの構築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複合型データベースの運用によるサービス提供モデルの構築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7247058" y="5827332"/>
            <a:ext cx="3646583" cy="47026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技術</a:t>
            </a:r>
            <a:r>
              <a:rPr kumimoji="1" lang="ja-JP" altLang="en-US" dirty="0"/>
              <a:t>共有</a:t>
            </a:r>
            <a:r>
              <a:rPr lang="ja-JP" altLang="en-US" dirty="0"/>
              <a:t>＆</a:t>
            </a:r>
            <a:r>
              <a:rPr kumimoji="1" lang="ja-JP" altLang="en-US" dirty="0"/>
              <a:t>実証実験</a:t>
            </a:r>
          </a:p>
        </p:txBody>
      </p:sp>
      <p:sp>
        <p:nvSpPr>
          <p:cNvPr id="28" name="下矢印 27"/>
          <p:cNvSpPr/>
          <p:nvPr/>
        </p:nvSpPr>
        <p:spPr>
          <a:xfrm>
            <a:off x="3078055" y="5669529"/>
            <a:ext cx="887109" cy="551868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屈折矢印 28"/>
          <p:cNvSpPr/>
          <p:nvPr/>
        </p:nvSpPr>
        <p:spPr>
          <a:xfrm>
            <a:off x="4160813" y="3530986"/>
            <a:ext cx="1533642" cy="2059787"/>
          </a:xfrm>
          <a:prstGeom prst="bentUpArrow">
            <a:avLst>
              <a:gd name="adj1" fmla="val 9127"/>
              <a:gd name="adj2" fmla="val 11264"/>
              <a:gd name="adj3" fmla="val 1523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659006" y="1317322"/>
            <a:ext cx="2820318" cy="388444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ステークホルダー</a:t>
            </a:r>
            <a:endParaRPr kumimoji="1" lang="ja-JP" altLang="en-US" dirty="0"/>
          </a:p>
        </p:txBody>
      </p:sp>
      <p:sp>
        <p:nvSpPr>
          <p:cNvPr id="26" name="屈折矢印 25"/>
          <p:cNvSpPr/>
          <p:nvPr/>
        </p:nvSpPr>
        <p:spPr>
          <a:xfrm flipH="1">
            <a:off x="1348765" y="3541724"/>
            <a:ext cx="1533642" cy="2059787"/>
          </a:xfrm>
          <a:prstGeom prst="bentUpArrow">
            <a:avLst>
              <a:gd name="adj1" fmla="val 9127"/>
              <a:gd name="adj2" fmla="val 11264"/>
              <a:gd name="adj3" fmla="val 1523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47420" y="3256838"/>
            <a:ext cx="943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データ</a:t>
            </a:r>
            <a:endParaRPr lang="en-US" altLang="ja-JP" dirty="0"/>
          </a:p>
          <a:p>
            <a:pPr algn="ctr"/>
            <a:r>
              <a:rPr lang="ja-JP" altLang="en-US" dirty="0"/>
              <a:t>提供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82407" y="2184774"/>
            <a:ext cx="132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診療・援助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16139" y="4746984"/>
            <a:ext cx="943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分析</a:t>
            </a:r>
            <a:endParaRPr lang="en-US" altLang="ja-JP" dirty="0"/>
          </a:p>
          <a:p>
            <a:pPr algn="ctr"/>
            <a:r>
              <a:rPr lang="ja-JP" altLang="en-US" dirty="0"/>
              <a:t>結果</a:t>
            </a:r>
            <a:endParaRPr lang="en-US" altLang="ja-JP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706346" y="3264445"/>
            <a:ext cx="943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データ</a:t>
            </a:r>
            <a:endParaRPr lang="en-US" altLang="ja-JP" dirty="0"/>
          </a:p>
          <a:p>
            <a:pPr algn="ctr"/>
            <a:r>
              <a:rPr lang="ja-JP" altLang="en-US" dirty="0"/>
              <a:t>提供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82596" y="4769582"/>
            <a:ext cx="943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分析</a:t>
            </a:r>
            <a:endParaRPr lang="en-US" altLang="ja-JP" dirty="0"/>
          </a:p>
          <a:p>
            <a:pPr algn="ctr"/>
            <a:r>
              <a:rPr lang="ja-JP" altLang="en-US" dirty="0"/>
              <a:t>結果</a:t>
            </a:r>
            <a:endParaRPr lang="en-US" altLang="ja-JP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78055" y="5974434"/>
            <a:ext cx="2824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データ</a:t>
            </a:r>
            <a:r>
              <a:rPr kumimoji="1" lang="ja-JP" altLang="en-US" dirty="0"/>
              <a:t>利活用</a:t>
            </a:r>
            <a:endParaRPr kumimoji="1" lang="en-US" altLang="ja-JP" dirty="0"/>
          </a:p>
          <a:p>
            <a:pPr algn="ctr"/>
            <a:r>
              <a:rPr lang="ja-JP" altLang="en-US" dirty="0"/>
              <a:t>（</a:t>
            </a:r>
            <a:r>
              <a:rPr kumimoji="1" lang="ja-JP" altLang="en-US" dirty="0"/>
              <a:t>研究開発・情報提供など）</a:t>
            </a:r>
          </a:p>
        </p:txBody>
      </p:sp>
    </p:spTree>
    <p:extLst>
      <p:ext uri="{BB962C8B-B14F-4D97-AF65-F5344CB8AC3E}">
        <p14:creationId xmlns:p14="http://schemas.microsoft.com/office/powerpoint/2010/main" val="110955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ホームベース 6"/>
          <p:cNvSpPr/>
          <p:nvPr/>
        </p:nvSpPr>
        <p:spPr>
          <a:xfrm>
            <a:off x="838200" y="1812452"/>
            <a:ext cx="3691569" cy="2344007"/>
          </a:xfrm>
          <a:prstGeom prst="homePlate">
            <a:avLst>
              <a:gd name="adj" fmla="val 36829"/>
            </a:avLst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ホームベース 10"/>
          <p:cNvSpPr/>
          <p:nvPr/>
        </p:nvSpPr>
        <p:spPr>
          <a:xfrm>
            <a:off x="4019406" y="1812453"/>
            <a:ext cx="3691569" cy="2326032"/>
          </a:xfrm>
          <a:prstGeom prst="homePlate">
            <a:avLst>
              <a:gd name="adj" fmla="val 36829"/>
            </a:avLst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ホームベース 11"/>
          <p:cNvSpPr/>
          <p:nvPr/>
        </p:nvSpPr>
        <p:spPr>
          <a:xfrm>
            <a:off x="7200612" y="1812452"/>
            <a:ext cx="3691569" cy="2308057"/>
          </a:xfrm>
          <a:prstGeom prst="homePlate">
            <a:avLst>
              <a:gd name="adj" fmla="val 36829"/>
            </a:avLst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プロジェクトの展開予定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919049" y="1990984"/>
            <a:ext cx="2820318" cy="388444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+mn-ea"/>
              </a:rPr>
              <a:t>2019</a:t>
            </a:r>
            <a:r>
              <a:rPr lang="ja-JP" altLang="en-US" dirty="0">
                <a:latin typeface="+mn-ea"/>
              </a:rPr>
              <a:t>年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131639" y="1990984"/>
            <a:ext cx="2820318" cy="388444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+mn-ea"/>
              </a:rPr>
              <a:t>2020</a:t>
            </a:r>
            <a:r>
              <a:rPr lang="ja-JP" altLang="en-US" dirty="0">
                <a:latin typeface="+mn-ea"/>
              </a:rPr>
              <a:t>年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279480" y="1990984"/>
            <a:ext cx="2820318" cy="388444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+mn-ea"/>
              </a:rPr>
              <a:t>2021</a:t>
            </a:r>
            <a:r>
              <a:rPr lang="ja-JP" altLang="en-US" dirty="0">
                <a:latin typeface="+mn-ea"/>
              </a:rPr>
              <a:t>年～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19049" y="2581160"/>
            <a:ext cx="3179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dirty="0"/>
              <a:t>データベース開発の検討</a:t>
            </a: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dirty="0"/>
              <a:t>データベース利活用の検討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dirty="0"/>
              <a:t>分析手法の検討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dirty="0"/>
              <a:t>課題抽出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31639" y="2563183"/>
            <a:ext cx="3147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dirty="0"/>
              <a:t>医療・福祉の現場における</a:t>
            </a:r>
            <a:r>
              <a:rPr kumimoji="1" lang="ja-JP" altLang="en-US" dirty="0"/>
              <a:t>フィールド調査の実施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dirty="0"/>
              <a:t>サービス提供モデルの検討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dirty="0"/>
              <a:t>実証実験の企画・準備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91713" y="2563183"/>
            <a:ext cx="3147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dirty="0"/>
              <a:t>実証実験の開始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dirty="0"/>
              <a:t>サービス提供モデルの検証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727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ワイド画面</PresentationFormat>
  <Paragraphs>48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Wingdings</vt:lpstr>
      <vt:lpstr>Office テーマ</vt:lpstr>
      <vt:lpstr>Human Life WG</vt:lpstr>
      <vt:lpstr>プロジェクト概要</vt:lpstr>
      <vt:lpstr>プロジェクトの展開予定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2019-05-29T12:59:52Z</dcterms:created>
  <dcterms:modified xsi:type="dcterms:W3CDTF">2019-05-30T00:30:59Z</dcterms:modified>
</cp:coreProperties>
</file>