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CC"/>
    <a:srgbClr val="FCB5E4"/>
    <a:srgbClr val="FED4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07FF1-0B5D-4179-A55F-FC315B65E51D}" type="datetimeFigureOut">
              <a:rPr kumimoji="1" lang="ja-JP" altLang="en-US" smtClean="0"/>
              <a:t>2019/5/30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A3173-0075-4C8A-94D4-E8067CA4F4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387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07FF1-0B5D-4179-A55F-FC315B65E51D}" type="datetimeFigureOut">
              <a:rPr kumimoji="1" lang="ja-JP" altLang="en-US" smtClean="0"/>
              <a:t>2019/5/30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A3173-0075-4C8A-94D4-E8067CA4F4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3327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07FF1-0B5D-4179-A55F-FC315B65E51D}" type="datetimeFigureOut">
              <a:rPr kumimoji="1" lang="ja-JP" altLang="en-US" smtClean="0"/>
              <a:t>2019/5/30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A3173-0075-4C8A-94D4-E8067CA4F4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9235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07FF1-0B5D-4179-A55F-FC315B65E51D}" type="datetimeFigureOut">
              <a:rPr kumimoji="1" lang="ja-JP" altLang="en-US" smtClean="0"/>
              <a:t>2019/5/30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A3173-0075-4C8A-94D4-E8067CA4F4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370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07FF1-0B5D-4179-A55F-FC315B65E51D}" type="datetimeFigureOut">
              <a:rPr kumimoji="1" lang="ja-JP" altLang="en-US" smtClean="0"/>
              <a:t>2019/5/30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A3173-0075-4C8A-94D4-E8067CA4F4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8085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07FF1-0B5D-4179-A55F-FC315B65E51D}" type="datetimeFigureOut">
              <a:rPr kumimoji="1" lang="ja-JP" altLang="en-US" smtClean="0"/>
              <a:t>2019/5/30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A3173-0075-4C8A-94D4-E8067CA4F4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8784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07FF1-0B5D-4179-A55F-FC315B65E51D}" type="datetimeFigureOut">
              <a:rPr kumimoji="1" lang="ja-JP" altLang="en-US" smtClean="0"/>
              <a:t>2019/5/30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A3173-0075-4C8A-94D4-E8067CA4F4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7017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07FF1-0B5D-4179-A55F-FC315B65E51D}" type="datetimeFigureOut">
              <a:rPr kumimoji="1" lang="ja-JP" altLang="en-US" smtClean="0"/>
              <a:t>2019/5/30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A3173-0075-4C8A-94D4-E8067CA4F4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1064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07FF1-0B5D-4179-A55F-FC315B65E51D}" type="datetimeFigureOut">
              <a:rPr kumimoji="1" lang="ja-JP" altLang="en-US" smtClean="0"/>
              <a:t>2019/5/30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A3173-0075-4C8A-94D4-E8067CA4F4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2290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07FF1-0B5D-4179-A55F-FC315B65E51D}" type="datetimeFigureOut">
              <a:rPr kumimoji="1" lang="ja-JP" altLang="en-US" smtClean="0"/>
              <a:t>2019/5/30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A3173-0075-4C8A-94D4-E8067CA4F4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4088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07FF1-0B5D-4179-A55F-FC315B65E51D}" type="datetimeFigureOut">
              <a:rPr kumimoji="1" lang="ja-JP" altLang="en-US" smtClean="0"/>
              <a:t>2019/5/30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A3173-0075-4C8A-94D4-E8067CA4F4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2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E07FF1-0B5D-4179-A55F-FC315B65E51D}" type="datetimeFigureOut">
              <a:rPr kumimoji="1" lang="ja-JP" altLang="en-US" smtClean="0"/>
              <a:t>2019/5/30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A3173-0075-4C8A-94D4-E8067CA4F4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7631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latin typeface="+mj-ea"/>
              </a:rPr>
              <a:t>Human Life WG</a:t>
            </a:r>
            <a:endParaRPr kumimoji="1" lang="ja-JP" altLang="en-US" dirty="0">
              <a:latin typeface="+mj-ea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altLang="ja-JP" dirty="0">
              <a:latin typeface="+mn-ea"/>
            </a:endParaRPr>
          </a:p>
          <a:p>
            <a:pPr marL="0" indent="0">
              <a:buNone/>
            </a:pPr>
            <a:endParaRPr lang="en-US" altLang="ja-JP" dirty="0">
              <a:latin typeface="+mn-ea"/>
            </a:endParaRPr>
          </a:p>
          <a:p>
            <a:pPr marL="0" indent="0">
              <a:buNone/>
            </a:pPr>
            <a:endParaRPr lang="en-US" altLang="ja-JP" sz="2400" dirty="0">
              <a:latin typeface="+mn-ea"/>
            </a:endParaRPr>
          </a:p>
          <a:p>
            <a:pPr>
              <a:buFont typeface="Wingdings" panose="05000000000000000000" pitchFamily="2" charset="2"/>
              <a:buChar char="l"/>
            </a:pPr>
            <a:endParaRPr lang="en-US" altLang="ja-JP" sz="2400" dirty="0">
              <a:latin typeface="+mn-ea"/>
            </a:endParaRPr>
          </a:p>
          <a:p>
            <a:pPr marL="0" indent="0">
              <a:buNone/>
            </a:pPr>
            <a:endParaRPr lang="ja-JP" altLang="en-US" dirty="0">
              <a:latin typeface="+mn-ea"/>
            </a:endParaRPr>
          </a:p>
          <a:p>
            <a:pPr marL="0" indent="0">
              <a:buNone/>
            </a:pPr>
            <a:endParaRPr kumimoji="1" lang="ja-JP" altLang="en-US" dirty="0">
              <a:latin typeface="+mn-ea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911352" y="3601723"/>
            <a:ext cx="2066544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ja-JP" altLang="en-US" dirty="0"/>
              <a:t>主な参加者の業種</a:t>
            </a:r>
            <a:endParaRPr lang="en-US" altLang="ja-JP" dirty="0"/>
          </a:p>
        </p:txBody>
      </p:sp>
      <p:sp>
        <p:nvSpPr>
          <p:cNvPr id="6" name="正方形/長方形 5"/>
          <p:cNvSpPr/>
          <p:nvPr/>
        </p:nvSpPr>
        <p:spPr>
          <a:xfrm>
            <a:off x="838200" y="1754565"/>
            <a:ext cx="4447032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ja-JP" altLang="en-US" sz="2000" dirty="0"/>
              <a:t>健康・医療データの利活用により、</a:t>
            </a:r>
            <a:endParaRPr lang="en-US" altLang="ja-JP" sz="2000" dirty="0"/>
          </a:p>
          <a:p>
            <a:pPr>
              <a:spcBef>
                <a:spcPts val="600"/>
              </a:spcBef>
            </a:pPr>
            <a:r>
              <a:rPr lang="ja-JP" altLang="en-US" sz="2000" dirty="0"/>
              <a:t>生活者の安全で心豊かな日常生活を</a:t>
            </a:r>
            <a:endParaRPr lang="en-US" altLang="ja-JP" sz="2000" dirty="0"/>
          </a:p>
          <a:p>
            <a:pPr>
              <a:spcBef>
                <a:spcPts val="600"/>
              </a:spcBef>
            </a:pPr>
            <a:r>
              <a:rPr lang="ja-JP" altLang="en-US" sz="2000" dirty="0"/>
              <a:t>支援する仕組みづくりを目指す。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911352" y="4038523"/>
            <a:ext cx="936650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dirty="0"/>
              <a:t>●医療機関　●大学・研究機関　●官公庁　●情報通信業　●システム開発業</a:t>
            </a: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5744" y="1498238"/>
            <a:ext cx="2798064" cy="1864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9098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正方形/長方形 22"/>
          <p:cNvSpPr/>
          <p:nvPr/>
        </p:nvSpPr>
        <p:spPr>
          <a:xfrm>
            <a:off x="6911197" y="1426001"/>
            <a:ext cx="4290916" cy="179268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976" y="100438"/>
            <a:ext cx="10515600" cy="1325563"/>
          </a:xfrm>
        </p:spPr>
        <p:txBody>
          <a:bodyPr/>
          <a:lstStyle/>
          <a:p>
            <a:r>
              <a:rPr lang="ja-JP" altLang="en-US" dirty="0"/>
              <a:t>プロジェクト概要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6911197" y="3912440"/>
            <a:ext cx="4290916" cy="250634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altLang="ja-JP" sz="2000" dirty="0"/>
          </a:p>
        </p:txBody>
      </p:sp>
      <p:sp>
        <p:nvSpPr>
          <p:cNvPr id="8" name="フローチャート: 結合子 7"/>
          <p:cNvSpPr/>
          <p:nvPr/>
        </p:nvSpPr>
        <p:spPr>
          <a:xfrm>
            <a:off x="990788" y="1832885"/>
            <a:ext cx="1620000" cy="1620000"/>
          </a:xfrm>
          <a:prstGeom prst="flowChartConnector">
            <a:avLst/>
          </a:prstGeom>
          <a:gradFill>
            <a:gsLst>
              <a:gs pos="0">
                <a:srgbClr val="FED4F4"/>
              </a:gs>
              <a:gs pos="50000">
                <a:srgbClr val="FCB5E4"/>
              </a:gs>
              <a:gs pos="100000">
                <a:srgbClr val="FCB5E4">
                  <a:lumMod val="95000"/>
                  <a:lumOff val="5000"/>
                </a:srgbClr>
              </a:gs>
            </a:gsLst>
          </a:gradFill>
          <a:ln>
            <a:solidFill>
              <a:srgbClr val="FF99CC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sz="2400" dirty="0"/>
              <a:t>生活者</a:t>
            </a:r>
            <a:endParaRPr kumimoji="1" lang="en-US" altLang="ja-JP" sz="2400" dirty="0"/>
          </a:p>
        </p:txBody>
      </p:sp>
      <p:sp>
        <p:nvSpPr>
          <p:cNvPr id="9" name="フローチャート: 結合子 8"/>
          <p:cNvSpPr/>
          <p:nvPr/>
        </p:nvSpPr>
        <p:spPr>
          <a:xfrm>
            <a:off x="4347860" y="1767802"/>
            <a:ext cx="1620000" cy="1620000"/>
          </a:xfrm>
          <a:prstGeom prst="flowChartConnector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kumimoji="1" lang="ja-JP" altLang="en-US" sz="2400" dirty="0">
                <a:solidFill>
                  <a:schemeClr val="tx1"/>
                </a:solidFill>
              </a:rPr>
              <a:t>医療・福祉</a:t>
            </a:r>
            <a:r>
              <a:rPr lang="ja-JP" altLang="en-US" sz="2400" dirty="0">
                <a:solidFill>
                  <a:schemeClr val="tx1"/>
                </a:solidFill>
              </a:rPr>
              <a:t>機関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10" name="フローチャート: 結合子 9"/>
          <p:cNvSpPr/>
          <p:nvPr/>
        </p:nvSpPr>
        <p:spPr>
          <a:xfrm>
            <a:off x="2711610" y="3959582"/>
            <a:ext cx="1620000" cy="1620000"/>
          </a:xfrm>
          <a:prstGeom prst="flowChartConnector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ja-JP" altLang="en-US" sz="2400" dirty="0"/>
              <a:t>サービス</a:t>
            </a:r>
            <a:endParaRPr lang="en-US" altLang="ja-JP" sz="2400" dirty="0"/>
          </a:p>
          <a:p>
            <a:pPr algn="ctr"/>
            <a:r>
              <a:rPr lang="ja-JP" altLang="en-US" sz="2400" dirty="0"/>
              <a:t>提供者</a:t>
            </a:r>
            <a:endParaRPr kumimoji="1" lang="ja-JP" altLang="en-US" sz="2400" dirty="0"/>
          </a:p>
        </p:txBody>
      </p:sp>
      <p:sp>
        <p:nvSpPr>
          <p:cNvPr id="12" name="左右矢印 11"/>
          <p:cNvSpPr/>
          <p:nvPr/>
        </p:nvSpPr>
        <p:spPr>
          <a:xfrm>
            <a:off x="2725819" y="2533880"/>
            <a:ext cx="1507010" cy="342050"/>
          </a:xfrm>
          <a:prstGeom prst="leftRight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右矢印 12"/>
          <p:cNvSpPr/>
          <p:nvPr/>
        </p:nvSpPr>
        <p:spPr>
          <a:xfrm rot="7200000">
            <a:off x="4038966" y="3704971"/>
            <a:ext cx="1024569" cy="316359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右矢印 17"/>
          <p:cNvSpPr/>
          <p:nvPr/>
        </p:nvSpPr>
        <p:spPr>
          <a:xfrm rot="3600000">
            <a:off x="2006913" y="3704861"/>
            <a:ext cx="1024569" cy="316800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/>
          <p:cNvSpPr/>
          <p:nvPr/>
        </p:nvSpPr>
        <p:spPr>
          <a:xfrm>
            <a:off x="7026228" y="2034313"/>
            <a:ext cx="426059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ja-JP" altLang="en-US" sz="2000" dirty="0"/>
              <a:t>負担の少ないデータ収集</a:t>
            </a: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ja-JP" altLang="en-US" sz="2000" dirty="0"/>
              <a:t>スピーディなデータ分析</a:t>
            </a:r>
            <a:endParaRPr lang="en-US" altLang="ja-JP" sz="2000" dirty="0"/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ja-JP" altLang="en-US" sz="2000" dirty="0"/>
              <a:t>ニーズに応じたデータ利活用　など</a:t>
            </a:r>
          </a:p>
        </p:txBody>
      </p:sp>
      <p:sp>
        <p:nvSpPr>
          <p:cNvPr id="21" name="角丸四角形 20"/>
          <p:cNvSpPr/>
          <p:nvPr/>
        </p:nvSpPr>
        <p:spPr>
          <a:xfrm>
            <a:off x="7646496" y="1591998"/>
            <a:ext cx="2820318" cy="388444"/>
          </a:xfrm>
          <a:prstGeom prst="roundRect">
            <a:avLst>
              <a:gd name="adj" fmla="val 50000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解決したい課題</a:t>
            </a:r>
          </a:p>
        </p:txBody>
      </p:sp>
      <p:sp>
        <p:nvSpPr>
          <p:cNvPr id="22" name="二等辺三角形 21"/>
          <p:cNvSpPr/>
          <p:nvPr/>
        </p:nvSpPr>
        <p:spPr>
          <a:xfrm flipV="1">
            <a:off x="6911197" y="3323219"/>
            <a:ext cx="4290916" cy="484690"/>
          </a:xfrm>
          <a:prstGeom prst="triangl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角丸四角形 23"/>
          <p:cNvSpPr/>
          <p:nvPr/>
        </p:nvSpPr>
        <p:spPr>
          <a:xfrm>
            <a:off x="7625084" y="4058988"/>
            <a:ext cx="2820318" cy="388444"/>
          </a:xfrm>
          <a:prstGeom prst="roundRect">
            <a:avLst>
              <a:gd name="adj" fmla="val 50000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アウトプット</a:t>
            </a:r>
            <a:endParaRPr kumimoji="1" lang="ja-JP" altLang="en-US" dirty="0"/>
          </a:p>
        </p:txBody>
      </p:sp>
      <p:sp>
        <p:nvSpPr>
          <p:cNvPr id="25" name="正方形/長方形 24"/>
          <p:cNvSpPr/>
          <p:nvPr/>
        </p:nvSpPr>
        <p:spPr>
          <a:xfrm>
            <a:off x="6951314" y="4503893"/>
            <a:ext cx="438300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ja-JP" altLang="en-US" sz="2000" dirty="0"/>
              <a:t>最新技術を用いた革新的なプラットフォームの構築</a:t>
            </a: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ja-JP" altLang="en-US" sz="2000" dirty="0"/>
              <a:t>複合型データベースの運用によるサービス提供モデルの構築</a:t>
            </a:r>
          </a:p>
        </p:txBody>
      </p:sp>
      <p:sp>
        <p:nvSpPr>
          <p:cNvPr id="27" name="角丸四角形 26"/>
          <p:cNvSpPr/>
          <p:nvPr/>
        </p:nvSpPr>
        <p:spPr>
          <a:xfrm>
            <a:off x="7247058" y="5827332"/>
            <a:ext cx="3646583" cy="470268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技術</a:t>
            </a:r>
            <a:r>
              <a:rPr kumimoji="1" lang="ja-JP" altLang="en-US" dirty="0"/>
              <a:t>共有</a:t>
            </a:r>
            <a:r>
              <a:rPr lang="ja-JP" altLang="en-US" dirty="0"/>
              <a:t>＆</a:t>
            </a:r>
            <a:r>
              <a:rPr kumimoji="1" lang="ja-JP" altLang="en-US" dirty="0"/>
              <a:t>実証実験</a:t>
            </a:r>
          </a:p>
        </p:txBody>
      </p:sp>
      <p:sp>
        <p:nvSpPr>
          <p:cNvPr id="28" name="下矢印 27"/>
          <p:cNvSpPr/>
          <p:nvPr/>
        </p:nvSpPr>
        <p:spPr>
          <a:xfrm>
            <a:off x="3078055" y="5669529"/>
            <a:ext cx="887109" cy="551868"/>
          </a:xfrm>
          <a:prstGeom prst="down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屈折矢印 28"/>
          <p:cNvSpPr/>
          <p:nvPr/>
        </p:nvSpPr>
        <p:spPr>
          <a:xfrm>
            <a:off x="4160813" y="3530986"/>
            <a:ext cx="1533642" cy="2059787"/>
          </a:xfrm>
          <a:prstGeom prst="bentUpArrow">
            <a:avLst>
              <a:gd name="adj1" fmla="val 9127"/>
              <a:gd name="adj2" fmla="val 11264"/>
              <a:gd name="adj3" fmla="val 15232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角丸四角形 31"/>
          <p:cNvSpPr/>
          <p:nvPr/>
        </p:nvSpPr>
        <p:spPr>
          <a:xfrm>
            <a:off x="659006" y="1317322"/>
            <a:ext cx="2820318" cy="388444"/>
          </a:xfrm>
          <a:prstGeom prst="roundRect">
            <a:avLst>
              <a:gd name="adj" fmla="val 50000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ステークホルダー</a:t>
            </a:r>
            <a:endParaRPr kumimoji="1" lang="ja-JP" altLang="en-US" dirty="0"/>
          </a:p>
        </p:txBody>
      </p:sp>
      <p:sp>
        <p:nvSpPr>
          <p:cNvPr id="26" name="屈折矢印 25"/>
          <p:cNvSpPr/>
          <p:nvPr/>
        </p:nvSpPr>
        <p:spPr>
          <a:xfrm flipH="1">
            <a:off x="1348765" y="3541724"/>
            <a:ext cx="1533642" cy="2059787"/>
          </a:xfrm>
          <a:prstGeom prst="bentUpArrow">
            <a:avLst>
              <a:gd name="adj1" fmla="val 9127"/>
              <a:gd name="adj2" fmla="val 11264"/>
              <a:gd name="adj3" fmla="val 15232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447420" y="3256838"/>
            <a:ext cx="9432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/>
              <a:t>データ</a:t>
            </a:r>
            <a:endParaRPr lang="en-US" altLang="ja-JP" dirty="0"/>
          </a:p>
          <a:p>
            <a:pPr algn="ctr"/>
            <a:r>
              <a:rPr lang="ja-JP" altLang="en-US" dirty="0"/>
              <a:t>提供</a:t>
            </a:r>
            <a:endParaRPr kumimoji="1" lang="ja-JP" altLang="en-US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2882407" y="2184774"/>
            <a:ext cx="13203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診療・援助</a:t>
            </a:r>
            <a:endParaRPr kumimoji="1" lang="ja-JP" altLang="en-US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4616139" y="4746984"/>
            <a:ext cx="9432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/>
              <a:t>分析</a:t>
            </a:r>
            <a:endParaRPr lang="en-US" altLang="ja-JP" dirty="0"/>
          </a:p>
          <a:p>
            <a:pPr algn="ctr"/>
            <a:r>
              <a:rPr lang="ja-JP" altLang="en-US" dirty="0"/>
              <a:t>結果</a:t>
            </a:r>
            <a:endParaRPr lang="en-US" altLang="ja-JP" dirty="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3706346" y="3264445"/>
            <a:ext cx="9432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/>
              <a:t>データ</a:t>
            </a:r>
            <a:endParaRPr lang="en-US" altLang="ja-JP" dirty="0"/>
          </a:p>
          <a:p>
            <a:pPr algn="ctr"/>
            <a:r>
              <a:rPr lang="ja-JP" altLang="en-US" dirty="0"/>
              <a:t>提供</a:t>
            </a:r>
            <a:endParaRPr kumimoji="1" lang="ja-JP" altLang="en-US" dirty="0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1482596" y="4769582"/>
            <a:ext cx="9432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/>
              <a:t>分析</a:t>
            </a:r>
            <a:endParaRPr lang="en-US" altLang="ja-JP" dirty="0"/>
          </a:p>
          <a:p>
            <a:pPr algn="ctr"/>
            <a:r>
              <a:rPr lang="ja-JP" altLang="en-US" dirty="0"/>
              <a:t>結果</a:t>
            </a:r>
            <a:endParaRPr lang="en-US" altLang="ja-JP" dirty="0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3078055" y="5974434"/>
            <a:ext cx="28245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/>
              <a:t>データ</a:t>
            </a:r>
            <a:r>
              <a:rPr kumimoji="1" lang="ja-JP" altLang="en-US" dirty="0"/>
              <a:t>利活用</a:t>
            </a:r>
            <a:endParaRPr kumimoji="1" lang="en-US" altLang="ja-JP" dirty="0"/>
          </a:p>
          <a:p>
            <a:pPr algn="ctr"/>
            <a:r>
              <a:rPr lang="ja-JP" altLang="en-US" dirty="0"/>
              <a:t>（</a:t>
            </a:r>
            <a:r>
              <a:rPr kumimoji="1" lang="ja-JP" altLang="en-US" dirty="0"/>
              <a:t>研究開発・情報提供など）</a:t>
            </a:r>
          </a:p>
        </p:txBody>
      </p:sp>
    </p:spTree>
    <p:extLst>
      <p:ext uri="{BB962C8B-B14F-4D97-AF65-F5344CB8AC3E}">
        <p14:creationId xmlns:p14="http://schemas.microsoft.com/office/powerpoint/2010/main" val="11095587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ホームベース 6"/>
          <p:cNvSpPr/>
          <p:nvPr/>
        </p:nvSpPr>
        <p:spPr>
          <a:xfrm>
            <a:off x="838200" y="1812452"/>
            <a:ext cx="3691569" cy="2344007"/>
          </a:xfrm>
          <a:prstGeom prst="homePlate">
            <a:avLst>
              <a:gd name="adj" fmla="val 36829"/>
            </a:avLst>
          </a:prstGeom>
          <a:solidFill>
            <a:schemeClr val="accent6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ホームベース 10"/>
          <p:cNvSpPr/>
          <p:nvPr/>
        </p:nvSpPr>
        <p:spPr>
          <a:xfrm>
            <a:off x="4019406" y="1812453"/>
            <a:ext cx="3691569" cy="2326032"/>
          </a:xfrm>
          <a:prstGeom prst="homePlate">
            <a:avLst>
              <a:gd name="adj" fmla="val 36829"/>
            </a:avLst>
          </a:prstGeom>
          <a:solidFill>
            <a:schemeClr val="accent6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ホームベース 11"/>
          <p:cNvSpPr/>
          <p:nvPr/>
        </p:nvSpPr>
        <p:spPr>
          <a:xfrm>
            <a:off x="7200612" y="1812452"/>
            <a:ext cx="3691569" cy="2308057"/>
          </a:xfrm>
          <a:prstGeom prst="homePlate">
            <a:avLst>
              <a:gd name="adj" fmla="val 36829"/>
            </a:avLst>
          </a:prstGeom>
          <a:solidFill>
            <a:schemeClr val="accent6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プロジェクトの展開予定</a:t>
            </a:r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919049" y="1990984"/>
            <a:ext cx="2820318" cy="388444"/>
          </a:xfrm>
          <a:prstGeom prst="roundRect">
            <a:avLst>
              <a:gd name="adj" fmla="val 50000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latin typeface="+mn-ea"/>
              </a:rPr>
              <a:t>2019</a:t>
            </a:r>
            <a:r>
              <a:rPr lang="ja-JP" altLang="en-US" dirty="0">
                <a:latin typeface="+mn-ea"/>
              </a:rPr>
              <a:t>年</a:t>
            </a:r>
            <a:endParaRPr kumimoji="1" lang="ja-JP" altLang="en-US" dirty="0">
              <a:latin typeface="+mn-ea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4131639" y="1990984"/>
            <a:ext cx="2820318" cy="388444"/>
          </a:xfrm>
          <a:prstGeom prst="roundRect">
            <a:avLst>
              <a:gd name="adj" fmla="val 50000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latin typeface="+mn-ea"/>
              </a:rPr>
              <a:t>2020</a:t>
            </a:r>
            <a:r>
              <a:rPr lang="ja-JP" altLang="en-US" dirty="0">
                <a:latin typeface="+mn-ea"/>
              </a:rPr>
              <a:t>年</a:t>
            </a:r>
            <a:endParaRPr kumimoji="1" lang="ja-JP" altLang="en-US" dirty="0">
              <a:latin typeface="+mn-ea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7279480" y="1990984"/>
            <a:ext cx="2820318" cy="388444"/>
          </a:xfrm>
          <a:prstGeom prst="roundRect">
            <a:avLst>
              <a:gd name="adj" fmla="val 50000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latin typeface="+mn-ea"/>
              </a:rPr>
              <a:t>2021</a:t>
            </a:r>
            <a:r>
              <a:rPr lang="ja-JP" altLang="en-US" dirty="0">
                <a:latin typeface="+mn-ea"/>
              </a:rPr>
              <a:t>年～</a:t>
            </a:r>
            <a:endParaRPr kumimoji="1" lang="ja-JP" altLang="en-US" dirty="0">
              <a:latin typeface="+mn-ea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919049" y="2581160"/>
            <a:ext cx="31792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lang="ja-JP" altLang="en-US" dirty="0"/>
              <a:t>データベース開発の検討</a:t>
            </a:r>
            <a:endParaRPr lang="en-US" altLang="ja-JP" dirty="0"/>
          </a:p>
          <a:p>
            <a:pPr marL="285750" indent="-285750">
              <a:buFont typeface="Wingdings" panose="05000000000000000000" pitchFamily="2" charset="2"/>
              <a:buChar char="n"/>
            </a:pPr>
            <a:r>
              <a:rPr kumimoji="1" lang="ja-JP" altLang="en-US" dirty="0"/>
              <a:t>データベース利活用の検討</a:t>
            </a:r>
            <a:endParaRPr kumimoji="1" lang="en-US" altLang="ja-JP" dirty="0"/>
          </a:p>
          <a:p>
            <a:pPr marL="285750" indent="-285750">
              <a:buFont typeface="Wingdings" panose="05000000000000000000" pitchFamily="2" charset="2"/>
              <a:buChar char="n"/>
            </a:pPr>
            <a:r>
              <a:rPr lang="ja-JP" altLang="en-US" dirty="0"/>
              <a:t>分析手法の検討</a:t>
            </a:r>
            <a:endParaRPr kumimoji="1" lang="en-US" altLang="ja-JP" dirty="0"/>
          </a:p>
          <a:p>
            <a:pPr marL="285750" indent="-285750">
              <a:buFont typeface="Wingdings" panose="05000000000000000000" pitchFamily="2" charset="2"/>
              <a:buChar char="n"/>
            </a:pPr>
            <a:r>
              <a:rPr kumimoji="1" lang="ja-JP" altLang="en-US" dirty="0"/>
              <a:t>課題抽出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131639" y="2563183"/>
            <a:ext cx="314784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lang="ja-JP" altLang="en-US" dirty="0"/>
              <a:t>医療・福祉の現場における</a:t>
            </a:r>
            <a:r>
              <a:rPr kumimoji="1" lang="ja-JP" altLang="en-US" dirty="0"/>
              <a:t>フィールド調査の実施</a:t>
            </a:r>
            <a:endParaRPr kumimoji="1" lang="en-US" altLang="ja-JP" dirty="0"/>
          </a:p>
          <a:p>
            <a:pPr marL="285750" indent="-285750">
              <a:buFont typeface="Wingdings" panose="05000000000000000000" pitchFamily="2" charset="2"/>
              <a:buChar char="n"/>
            </a:pPr>
            <a:r>
              <a:rPr lang="ja-JP" altLang="en-US" dirty="0"/>
              <a:t>サービス提供モデルの検討</a:t>
            </a:r>
            <a:endParaRPr kumimoji="1" lang="en-US" altLang="ja-JP" dirty="0"/>
          </a:p>
          <a:p>
            <a:pPr marL="285750" indent="-285750">
              <a:buFont typeface="Wingdings" panose="05000000000000000000" pitchFamily="2" charset="2"/>
              <a:buChar char="n"/>
            </a:pPr>
            <a:r>
              <a:rPr kumimoji="1" lang="ja-JP" altLang="en-US" dirty="0"/>
              <a:t>実証実験の企画・準備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391713" y="2563183"/>
            <a:ext cx="31478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kumimoji="1" lang="ja-JP" altLang="en-US" dirty="0"/>
              <a:t>実証実験の開始</a:t>
            </a:r>
            <a:endParaRPr kumimoji="1" lang="en-US" altLang="ja-JP" dirty="0"/>
          </a:p>
          <a:p>
            <a:pPr marL="285750" indent="-285750">
              <a:buFont typeface="Wingdings" panose="05000000000000000000" pitchFamily="2" charset="2"/>
              <a:buChar char="n"/>
            </a:pPr>
            <a:r>
              <a:rPr lang="ja-JP" altLang="en-US" dirty="0"/>
              <a:t>サービス提供モデルの検証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472731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170</Words>
  <Application>Microsoft Office PowerPoint</Application>
  <PresentationFormat>ワイド画面</PresentationFormat>
  <Paragraphs>48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ＭＳ Ｐゴシック</vt:lpstr>
      <vt:lpstr>Arial</vt:lpstr>
      <vt:lpstr>Calibri</vt:lpstr>
      <vt:lpstr>Calibri Light</vt:lpstr>
      <vt:lpstr>Wingdings</vt:lpstr>
      <vt:lpstr>Office テーマ</vt:lpstr>
      <vt:lpstr>Human Life WG</vt:lpstr>
      <vt:lpstr>プロジェクト概要</vt:lpstr>
      <vt:lpstr>プロジェクトの展開予定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2019-05-29T12:59:52Z</dcterms:created>
  <dcterms:modified xsi:type="dcterms:W3CDTF">2019-05-30T00:30:59Z</dcterms:modified>
</cp:coreProperties>
</file>