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072563" cy="13898563"/>
  <p:notesSz cx="6807200" cy="9939338"/>
  <p:defaultTextStyle>
    <a:defPPr>
      <a:defRPr lang="ja-JP"/>
    </a:defPPr>
    <a:lvl1pPr algn="l" rtl="0" fontAlgn="base">
      <a:spcBef>
        <a:spcPct val="0"/>
      </a:spcBef>
      <a:spcAft>
        <a:spcPct val="0"/>
      </a:spcAft>
      <a:defRPr kumimoji="1" sz="2600"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2600"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2600"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2600"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2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78">
          <p15:clr>
            <a:srgbClr val="A4A3A4"/>
          </p15:clr>
        </p15:guide>
        <p15:guide id="2" pos="285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CCFFCC"/>
    <a:srgbClr val="CCFF99"/>
    <a:srgbClr val="FF3300"/>
    <a:srgbClr val="0066FF"/>
    <a:srgbClr val="FFFF00"/>
    <a:srgbClr val="0099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13" autoAdjust="0"/>
    <p:restoredTop sz="94660"/>
  </p:normalViewPr>
  <p:slideViewPr>
    <p:cSldViewPr snapToGrid="0">
      <p:cViewPr varScale="1">
        <p:scale>
          <a:sx n="61" d="100"/>
          <a:sy n="61" d="100"/>
        </p:scale>
        <p:origin x="2742" y="63"/>
      </p:cViewPr>
      <p:guideLst>
        <p:guide orient="horz" pos="4378"/>
        <p:guide pos="2858"/>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3475" y="2274888"/>
            <a:ext cx="6805613" cy="48387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33475" y="7299325"/>
            <a:ext cx="6805613" cy="33559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A27756B-8725-4A8C-805E-B1C8D6EA6A0D}" type="slidenum">
              <a:rPr lang="en-US" altLang="ja-JP"/>
              <a:pPr/>
              <a:t>‹#›</a:t>
            </a:fld>
            <a:endParaRPr lang="en-US" altLang="ja-JP"/>
          </a:p>
        </p:txBody>
      </p:sp>
    </p:spTree>
    <p:extLst>
      <p:ext uri="{BB962C8B-B14F-4D97-AF65-F5344CB8AC3E}">
        <p14:creationId xmlns:p14="http://schemas.microsoft.com/office/powerpoint/2010/main" val="2908403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033E4BCC-5C43-4CAF-B68E-DB76D5CA7557}" type="slidenum">
              <a:rPr lang="en-US" altLang="ja-JP"/>
              <a:pPr/>
              <a:t>‹#›</a:t>
            </a:fld>
            <a:endParaRPr lang="en-US" altLang="ja-JP"/>
          </a:p>
        </p:txBody>
      </p:sp>
    </p:spTree>
    <p:extLst>
      <p:ext uri="{BB962C8B-B14F-4D97-AF65-F5344CB8AC3E}">
        <p14:creationId xmlns:p14="http://schemas.microsoft.com/office/powerpoint/2010/main" val="427802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7013" y="555625"/>
            <a:ext cx="2039937" cy="118586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5613" y="555625"/>
            <a:ext cx="5969000" cy="118586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D61FC0D-F5FA-48D9-881E-EC33DF74C026}" type="slidenum">
              <a:rPr lang="en-US" altLang="ja-JP"/>
              <a:pPr/>
              <a:t>‹#›</a:t>
            </a:fld>
            <a:endParaRPr lang="en-US" altLang="ja-JP"/>
          </a:p>
        </p:txBody>
      </p:sp>
    </p:spTree>
    <p:extLst>
      <p:ext uri="{BB962C8B-B14F-4D97-AF65-F5344CB8AC3E}">
        <p14:creationId xmlns:p14="http://schemas.microsoft.com/office/powerpoint/2010/main" val="263905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2ED1BCCD-A50C-420D-9E23-FE2AC00964BA}" type="slidenum">
              <a:rPr lang="en-US" altLang="ja-JP"/>
              <a:pPr/>
              <a:t>‹#›</a:t>
            </a:fld>
            <a:endParaRPr lang="en-US" altLang="ja-JP"/>
          </a:p>
        </p:txBody>
      </p:sp>
    </p:spTree>
    <p:extLst>
      <p:ext uri="{BB962C8B-B14F-4D97-AF65-F5344CB8AC3E}">
        <p14:creationId xmlns:p14="http://schemas.microsoft.com/office/powerpoint/2010/main" val="2982506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9125" y="3465513"/>
            <a:ext cx="7824788" cy="5781675"/>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19125" y="9301163"/>
            <a:ext cx="7824788" cy="3040062"/>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9DDE552-81A7-46AD-8135-0A4633207331}" type="slidenum">
              <a:rPr lang="en-US" altLang="ja-JP"/>
              <a:pPr/>
              <a:t>‹#›</a:t>
            </a:fld>
            <a:endParaRPr lang="en-US" altLang="ja-JP"/>
          </a:p>
        </p:txBody>
      </p:sp>
    </p:spTree>
    <p:extLst>
      <p:ext uri="{BB962C8B-B14F-4D97-AF65-F5344CB8AC3E}">
        <p14:creationId xmlns:p14="http://schemas.microsoft.com/office/powerpoint/2010/main" val="858377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5613" y="3243263"/>
            <a:ext cx="4003675" cy="91709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1688" y="3243263"/>
            <a:ext cx="4005262" cy="91709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C1C59177-8929-440F-8CF2-8E1F23EAC3A4}" type="slidenum">
              <a:rPr lang="en-US" altLang="ja-JP"/>
              <a:pPr/>
              <a:t>‹#›</a:t>
            </a:fld>
            <a:endParaRPr lang="en-US" altLang="ja-JP"/>
          </a:p>
        </p:txBody>
      </p:sp>
    </p:spTree>
    <p:extLst>
      <p:ext uri="{BB962C8B-B14F-4D97-AF65-F5344CB8AC3E}">
        <p14:creationId xmlns:p14="http://schemas.microsoft.com/office/powerpoint/2010/main" val="7989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5475" y="739775"/>
            <a:ext cx="7824788" cy="2686050"/>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5475" y="3406775"/>
            <a:ext cx="3836988" cy="1670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5475" y="5076825"/>
            <a:ext cx="3836988" cy="74676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592638" y="3406775"/>
            <a:ext cx="3857625" cy="1670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592638" y="5076825"/>
            <a:ext cx="3857625" cy="74676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4613CD1D-1850-4B10-8D2B-0127979534DD}" type="slidenum">
              <a:rPr lang="en-US" altLang="ja-JP"/>
              <a:pPr/>
              <a:t>‹#›</a:t>
            </a:fld>
            <a:endParaRPr lang="en-US" altLang="ja-JP"/>
          </a:p>
        </p:txBody>
      </p:sp>
    </p:spTree>
    <p:extLst>
      <p:ext uri="{BB962C8B-B14F-4D97-AF65-F5344CB8AC3E}">
        <p14:creationId xmlns:p14="http://schemas.microsoft.com/office/powerpoint/2010/main" val="1343853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9797FBEB-9F19-4A05-8130-A863ECC18E0D}" type="slidenum">
              <a:rPr lang="en-US" altLang="ja-JP"/>
              <a:pPr/>
              <a:t>‹#›</a:t>
            </a:fld>
            <a:endParaRPr lang="en-US" altLang="ja-JP"/>
          </a:p>
        </p:txBody>
      </p:sp>
    </p:spTree>
    <p:extLst>
      <p:ext uri="{BB962C8B-B14F-4D97-AF65-F5344CB8AC3E}">
        <p14:creationId xmlns:p14="http://schemas.microsoft.com/office/powerpoint/2010/main" val="4146048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8DC732F0-9B0A-4FB7-8C63-DE7E69D4431F}" type="slidenum">
              <a:rPr lang="en-US" altLang="ja-JP"/>
              <a:pPr/>
              <a:t>‹#›</a:t>
            </a:fld>
            <a:endParaRPr lang="en-US" altLang="ja-JP"/>
          </a:p>
        </p:txBody>
      </p:sp>
    </p:spTree>
    <p:extLst>
      <p:ext uri="{BB962C8B-B14F-4D97-AF65-F5344CB8AC3E}">
        <p14:creationId xmlns:p14="http://schemas.microsoft.com/office/powerpoint/2010/main" val="1387579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5475" y="927100"/>
            <a:ext cx="2925763" cy="3243263"/>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57625" y="2001838"/>
            <a:ext cx="4592638" cy="98758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5475" y="4170363"/>
            <a:ext cx="2925763" cy="77231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6DC73D47-BDFD-4AD3-ABFA-76B4F5F77F1F}" type="slidenum">
              <a:rPr lang="en-US" altLang="ja-JP"/>
              <a:pPr/>
              <a:t>‹#›</a:t>
            </a:fld>
            <a:endParaRPr lang="en-US" altLang="ja-JP"/>
          </a:p>
        </p:txBody>
      </p:sp>
    </p:spTree>
    <p:extLst>
      <p:ext uri="{BB962C8B-B14F-4D97-AF65-F5344CB8AC3E}">
        <p14:creationId xmlns:p14="http://schemas.microsoft.com/office/powerpoint/2010/main" val="2464454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5475" y="927100"/>
            <a:ext cx="2925763" cy="3243263"/>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57625" y="2001838"/>
            <a:ext cx="4592638" cy="98758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25475" y="4170363"/>
            <a:ext cx="2925763" cy="77231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79C75EBC-81FD-4B13-8AE4-ACF5594A4DF2}" type="slidenum">
              <a:rPr lang="en-US" altLang="ja-JP"/>
              <a:pPr/>
              <a:t>‹#›</a:t>
            </a:fld>
            <a:endParaRPr lang="en-US" altLang="ja-JP"/>
          </a:p>
        </p:txBody>
      </p:sp>
    </p:spTree>
    <p:extLst>
      <p:ext uri="{BB962C8B-B14F-4D97-AF65-F5344CB8AC3E}">
        <p14:creationId xmlns:p14="http://schemas.microsoft.com/office/powerpoint/2010/main" val="69007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555625"/>
            <a:ext cx="8161337" cy="231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1217" tIns="65609" rIns="131217" bIns="65609"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5613" y="3243263"/>
            <a:ext cx="8161337" cy="917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1217" tIns="65609" rIns="131217" bIns="6560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5613" y="12657138"/>
            <a:ext cx="2116137" cy="96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1217" tIns="65609" rIns="131217" bIns="65609" numCol="1" anchor="t" anchorCtr="0" compatLnSpc="1">
            <a:prstTxWarp prst="textNoShape">
              <a:avLst/>
            </a:prstTxWarp>
          </a:bodyPr>
          <a:lstStyle>
            <a:lvl1pPr defTabSz="1311275">
              <a:defRPr sz="2100"/>
            </a:lvl1pPr>
          </a:lstStyle>
          <a:p>
            <a:endParaRPr lang="en-US" altLang="ja-JP"/>
          </a:p>
        </p:txBody>
      </p:sp>
      <p:sp>
        <p:nvSpPr>
          <p:cNvPr id="1029" name="Rectangle 5"/>
          <p:cNvSpPr>
            <a:spLocks noGrp="1" noChangeArrowheads="1"/>
          </p:cNvSpPr>
          <p:nvPr>
            <p:ph type="ftr" sz="quarter" idx="3"/>
          </p:nvPr>
        </p:nvSpPr>
        <p:spPr bwMode="auto">
          <a:xfrm>
            <a:off x="3098800" y="12657138"/>
            <a:ext cx="2874963" cy="96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1217" tIns="65609" rIns="131217" bIns="65609" numCol="1" anchor="t" anchorCtr="0" compatLnSpc="1">
            <a:prstTxWarp prst="textNoShape">
              <a:avLst/>
            </a:prstTxWarp>
          </a:bodyPr>
          <a:lstStyle>
            <a:lvl1pPr algn="ctr" defTabSz="1311275">
              <a:defRPr sz="2100"/>
            </a:lvl1pPr>
          </a:lstStyle>
          <a:p>
            <a:endParaRPr lang="en-US" altLang="ja-JP"/>
          </a:p>
        </p:txBody>
      </p:sp>
      <p:sp>
        <p:nvSpPr>
          <p:cNvPr id="1030" name="Rectangle 6"/>
          <p:cNvSpPr>
            <a:spLocks noGrp="1" noChangeArrowheads="1"/>
          </p:cNvSpPr>
          <p:nvPr>
            <p:ph type="sldNum" sz="quarter" idx="4"/>
          </p:nvPr>
        </p:nvSpPr>
        <p:spPr bwMode="auto">
          <a:xfrm>
            <a:off x="6500813" y="12657138"/>
            <a:ext cx="2116137" cy="96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1217" tIns="65609" rIns="131217" bIns="65609" numCol="1" anchor="t" anchorCtr="0" compatLnSpc="1">
            <a:prstTxWarp prst="textNoShape">
              <a:avLst/>
            </a:prstTxWarp>
          </a:bodyPr>
          <a:lstStyle>
            <a:lvl1pPr algn="r" defTabSz="1311275">
              <a:defRPr sz="2100"/>
            </a:lvl1pPr>
          </a:lstStyle>
          <a:p>
            <a:fld id="{70459F1E-89A5-45CB-9847-D86C0A198E4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11275" rtl="0" fontAlgn="base">
        <a:spcBef>
          <a:spcPct val="0"/>
        </a:spcBef>
        <a:spcAft>
          <a:spcPct val="0"/>
        </a:spcAft>
        <a:defRPr kumimoji="1" sz="6400" kern="1200">
          <a:solidFill>
            <a:schemeClr val="tx2"/>
          </a:solidFill>
          <a:latin typeface="+mj-lt"/>
          <a:ea typeface="+mj-ea"/>
          <a:cs typeface="+mj-cs"/>
        </a:defRPr>
      </a:lvl1pPr>
      <a:lvl2pPr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2pPr>
      <a:lvl3pPr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3pPr>
      <a:lvl4pPr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4pPr>
      <a:lvl5pPr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5pPr>
      <a:lvl6pPr marL="457200"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6pPr>
      <a:lvl7pPr marL="914400"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7pPr>
      <a:lvl8pPr marL="1371600"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8pPr>
      <a:lvl9pPr marL="1828800" algn="ctr" defTabSz="1311275" rtl="0" fontAlgn="base">
        <a:spcBef>
          <a:spcPct val="0"/>
        </a:spcBef>
        <a:spcAft>
          <a:spcPct val="0"/>
        </a:spcAft>
        <a:defRPr kumimoji="1" sz="6400">
          <a:solidFill>
            <a:schemeClr val="tx2"/>
          </a:solidFill>
          <a:latin typeface="Arial" panose="020B0604020202020204" pitchFamily="34" charset="0"/>
          <a:ea typeface="ＭＳ Ｐゴシック" panose="020B0600070205080204" pitchFamily="50" charset="-128"/>
        </a:defRPr>
      </a:lvl9pPr>
    </p:titleStyle>
    <p:bodyStyle>
      <a:lvl1pPr marL="490538" indent="-490538" algn="l" defTabSz="1311275" rtl="0" fontAlgn="base">
        <a:spcBef>
          <a:spcPct val="20000"/>
        </a:spcBef>
        <a:spcAft>
          <a:spcPct val="0"/>
        </a:spcAft>
        <a:buChar char="•"/>
        <a:defRPr kumimoji="1" sz="4600" kern="1200">
          <a:solidFill>
            <a:schemeClr val="tx1"/>
          </a:solidFill>
          <a:latin typeface="+mn-lt"/>
          <a:ea typeface="+mn-ea"/>
          <a:cs typeface="+mn-cs"/>
        </a:defRPr>
      </a:lvl1pPr>
      <a:lvl2pPr marL="1065213" indent="-409575" algn="l" defTabSz="1311275" rtl="0" fontAlgn="base">
        <a:spcBef>
          <a:spcPct val="20000"/>
        </a:spcBef>
        <a:spcAft>
          <a:spcPct val="0"/>
        </a:spcAft>
        <a:buChar char="–"/>
        <a:defRPr kumimoji="1" sz="4000" kern="1200">
          <a:solidFill>
            <a:schemeClr val="tx1"/>
          </a:solidFill>
          <a:latin typeface="+mn-lt"/>
          <a:ea typeface="+mn-ea"/>
          <a:cs typeface="+mn-cs"/>
        </a:defRPr>
      </a:lvl2pPr>
      <a:lvl3pPr marL="1639888" indent="-328613" algn="l" defTabSz="1311275" rtl="0" fontAlgn="base">
        <a:spcBef>
          <a:spcPct val="20000"/>
        </a:spcBef>
        <a:spcAft>
          <a:spcPct val="0"/>
        </a:spcAft>
        <a:buChar char="•"/>
        <a:defRPr kumimoji="1" sz="3500" kern="1200">
          <a:solidFill>
            <a:schemeClr val="tx1"/>
          </a:solidFill>
          <a:latin typeface="+mn-lt"/>
          <a:ea typeface="+mn-ea"/>
          <a:cs typeface="+mn-cs"/>
        </a:defRPr>
      </a:lvl3pPr>
      <a:lvl4pPr marL="2297113" indent="-328613" algn="l" defTabSz="1311275" rtl="0" fontAlgn="base">
        <a:spcBef>
          <a:spcPct val="20000"/>
        </a:spcBef>
        <a:spcAft>
          <a:spcPct val="0"/>
        </a:spcAft>
        <a:buChar char="–"/>
        <a:defRPr kumimoji="1" sz="2900" kern="1200">
          <a:solidFill>
            <a:schemeClr val="tx1"/>
          </a:solidFill>
          <a:latin typeface="+mn-lt"/>
          <a:ea typeface="+mn-ea"/>
          <a:cs typeface="+mn-cs"/>
        </a:defRPr>
      </a:lvl4pPr>
      <a:lvl5pPr marL="2952750" indent="-328613" algn="l" defTabSz="1311275" rtl="0" fontAlgn="base">
        <a:spcBef>
          <a:spcPct val="20000"/>
        </a:spcBef>
        <a:spcAft>
          <a:spcPct val="0"/>
        </a:spcAft>
        <a:buChar char="»"/>
        <a:defRPr kumimoji="1" sz="2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7" name="Rectangle 29"/>
          <p:cNvSpPr>
            <a:spLocks noChangeArrowheads="1"/>
          </p:cNvSpPr>
          <p:nvPr/>
        </p:nvSpPr>
        <p:spPr bwMode="auto">
          <a:xfrm>
            <a:off x="7489948" y="852486"/>
            <a:ext cx="1474788" cy="12836217"/>
          </a:xfrm>
          <a:prstGeom prst="rect">
            <a:avLst/>
          </a:prstGeom>
          <a:solidFill>
            <a:srgbClr val="CCFFCC"/>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6269" tIns="63135" rIns="126269" bIns="63135" anchor="ctr"/>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endParaRPr lang="ja-JP" altLang="ja-JP" dirty="0">
              <a:solidFill>
                <a:schemeClr val="folHlink"/>
              </a:solidFill>
            </a:endParaRPr>
          </a:p>
        </p:txBody>
      </p:sp>
      <p:sp>
        <p:nvSpPr>
          <p:cNvPr id="2056" name="Text Box 8"/>
          <p:cNvSpPr txBox="1">
            <a:spLocks noChangeArrowheads="1"/>
          </p:cNvSpPr>
          <p:nvPr/>
        </p:nvSpPr>
        <p:spPr bwMode="auto">
          <a:xfrm>
            <a:off x="3963988" y="52144"/>
            <a:ext cx="2727325" cy="681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6269" tIns="63135" rIns="126269" bIns="63135">
            <a:spAutoFit/>
          </a:bodyPr>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3600" dirty="0">
                <a:solidFill>
                  <a:srgbClr val="080808"/>
                </a:solidFill>
                <a:latin typeface="HGP創英角ｺﾞｼｯｸUB" panose="020B0900000000000000" pitchFamily="50" charset="-128"/>
                <a:ea typeface="HGP創英角ｺﾞｼｯｸUB" panose="020B0900000000000000" pitchFamily="50" charset="-128"/>
              </a:rPr>
              <a:t>3</a:t>
            </a:r>
            <a:r>
              <a:rPr lang="ja-JP" altLang="en-US" sz="3600" dirty="0">
                <a:solidFill>
                  <a:srgbClr val="080808"/>
                </a:solidFill>
                <a:latin typeface="HGP創英角ｺﾞｼｯｸUB" panose="020B0900000000000000" pitchFamily="50" charset="-128"/>
                <a:ea typeface="HGP創英角ｺﾞｼｯｸUB" panose="020B0900000000000000" pitchFamily="50" charset="-128"/>
              </a:rPr>
              <a:t>月</a:t>
            </a:r>
            <a:r>
              <a:rPr lang="en-US" altLang="ja-JP" sz="3600" dirty="0">
                <a:solidFill>
                  <a:srgbClr val="080808"/>
                </a:solidFill>
                <a:latin typeface="HGP創英角ｺﾞｼｯｸUB" panose="020B0900000000000000" pitchFamily="50" charset="-128"/>
                <a:ea typeface="HGP創英角ｺﾞｼｯｸUB" panose="020B0900000000000000" pitchFamily="50" charset="-128"/>
              </a:rPr>
              <a:t>11</a:t>
            </a:r>
            <a:r>
              <a:rPr lang="ja-JP" altLang="en-US" sz="3600" dirty="0">
                <a:solidFill>
                  <a:srgbClr val="080808"/>
                </a:solidFill>
                <a:latin typeface="HGP創英角ｺﾞｼｯｸUB" panose="020B0900000000000000" pitchFamily="50" charset="-128"/>
                <a:ea typeface="HGP創英角ｺﾞｼｯｸUB" panose="020B0900000000000000" pitchFamily="50" charset="-128"/>
              </a:rPr>
              <a:t>日号</a:t>
            </a:r>
          </a:p>
        </p:txBody>
      </p:sp>
      <p:sp>
        <p:nvSpPr>
          <p:cNvPr id="2058" name="Text Box 10"/>
          <p:cNvSpPr txBox="1">
            <a:spLocks noChangeArrowheads="1"/>
          </p:cNvSpPr>
          <p:nvPr/>
        </p:nvSpPr>
        <p:spPr bwMode="auto">
          <a:xfrm>
            <a:off x="6620119" y="80963"/>
            <a:ext cx="2266950" cy="6111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6269" tIns="63135" rIns="126269" bIns="63135"/>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5000"/>
              </a:lnSpc>
            </a:pPr>
            <a:r>
              <a:rPr lang="en-US" altLang="ja-JP" sz="1200" dirty="0" err="1">
                <a:solidFill>
                  <a:srgbClr val="080808"/>
                </a:solidFill>
                <a:latin typeface="ＭＳ ゴシック" panose="020B0609070205080204" pitchFamily="49" charset="-128"/>
                <a:ea typeface="ＭＳ ゴシック" panose="020B0609070205080204" pitchFamily="49" charset="-128"/>
              </a:rPr>
              <a:t>AITeC</a:t>
            </a:r>
            <a:r>
              <a:rPr lang="en-US" altLang="ja-JP" sz="1200" dirty="0">
                <a:solidFill>
                  <a:srgbClr val="080808"/>
                </a:solidFill>
                <a:latin typeface="ＭＳ ゴシック" panose="020B0609070205080204" pitchFamily="49" charset="-128"/>
                <a:ea typeface="ＭＳ ゴシック" panose="020B0609070205080204" pitchFamily="49" charset="-128"/>
              </a:rPr>
              <a:t> </a:t>
            </a:r>
            <a:r>
              <a:rPr lang="ja-JP" altLang="en-US" sz="1200" dirty="0">
                <a:solidFill>
                  <a:srgbClr val="080808"/>
                </a:solidFill>
                <a:latin typeface="ＭＳ ゴシック" panose="020B0609070205080204" pitchFamily="49" charset="-128"/>
                <a:ea typeface="ＭＳ ゴシック" panose="020B0609070205080204" pitchFamily="49" charset="-128"/>
              </a:rPr>
              <a:t>新聞社</a:t>
            </a:r>
          </a:p>
          <a:p>
            <a:pPr algn="ctr">
              <a:lnSpc>
                <a:spcPct val="95000"/>
              </a:lnSpc>
            </a:pPr>
            <a:r>
              <a:rPr lang="ja-JP" altLang="en-US" sz="1200" dirty="0">
                <a:solidFill>
                  <a:srgbClr val="080808"/>
                </a:solidFill>
                <a:latin typeface="ＭＳ ゴシック" panose="020B0609070205080204" pitchFamily="49" charset="-128"/>
                <a:ea typeface="ＭＳ ゴシック" panose="020B0609070205080204" pitchFamily="49" charset="-128"/>
              </a:rPr>
              <a:t>江東区青海</a:t>
            </a:r>
            <a:r>
              <a:rPr lang="en-US" altLang="ja-JP" sz="1200" dirty="0">
                <a:solidFill>
                  <a:srgbClr val="080808"/>
                </a:solidFill>
                <a:latin typeface="ＭＳ ゴシック" panose="020B0609070205080204" pitchFamily="49" charset="-128"/>
                <a:ea typeface="ＭＳ ゴシック" panose="020B0609070205080204" pitchFamily="49" charset="-128"/>
              </a:rPr>
              <a:t>2</a:t>
            </a:r>
            <a:r>
              <a:rPr lang="ja-JP" altLang="en-US" sz="1200" dirty="0">
                <a:solidFill>
                  <a:srgbClr val="080808"/>
                </a:solidFill>
                <a:latin typeface="ＭＳ ゴシック" panose="020B0609070205080204" pitchFamily="49" charset="-128"/>
                <a:ea typeface="ＭＳ ゴシック" panose="020B0609070205080204" pitchFamily="49" charset="-128"/>
              </a:rPr>
              <a:t>－</a:t>
            </a:r>
            <a:r>
              <a:rPr lang="en-US" altLang="ja-JP" sz="1200" dirty="0">
                <a:solidFill>
                  <a:srgbClr val="080808"/>
                </a:solidFill>
                <a:latin typeface="ＭＳ ゴシック" panose="020B0609070205080204" pitchFamily="49" charset="-128"/>
                <a:ea typeface="ＭＳ ゴシック" panose="020B0609070205080204" pitchFamily="49" charset="-128"/>
              </a:rPr>
              <a:t>4</a:t>
            </a:r>
            <a:r>
              <a:rPr lang="ja-JP" altLang="en-US" sz="1200" dirty="0">
                <a:solidFill>
                  <a:srgbClr val="080808"/>
                </a:solidFill>
                <a:latin typeface="ＭＳ ゴシック" panose="020B0609070205080204" pitchFamily="49" charset="-128"/>
                <a:ea typeface="ＭＳ ゴシック" panose="020B0609070205080204" pitchFamily="49" charset="-128"/>
              </a:rPr>
              <a:t>－</a:t>
            </a:r>
            <a:r>
              <a:rPr lang="en-US" altLang="ja-JP" sz="1200" dirty="0">
                <a:solidFill>
                  <a:srgbClr val="080808"/>
                </a:solidFill>
                <a:latin typeface="ＭＳ ゴシック" panose="020B0609070205080204" pitchFamily="49" charset="-128"/>
                <a:ea typeface="ＭＳ ゴシック" panose="020B0609070205080204" pitchFamily="49" charset="-128"/>
              </a:rPr>
              <a:t>7</a:t>
            </a:r>
            <a:endParaRPr lang="ja-JP" altLang="en-US" sz="1200" dirty="0">
              <a:solidFill>
                <a:srgbClr val="080808"/>
              </a:solidFill>
              <a:latin typeface="ＭＳ ゴシック" panose="020B0609070205080204" pitchFamily="49" charset="-128"/>
              <a:ea typeface="ＭＳ ゴシック" panose="020B0609070205080204" pitchFamily="49" charset="-128"/>
            </a:endParaRPr>
          </a:p>
          <a:p>
            <a:pPr algn="ctr">
              <a:lnSpc>
                <a:spcPct val="95000"/>
              </a:lnSpc>
            </a:pPr>
            <a:r>
              <a:rPr lang="ja-JP" altLang="en-US" sz="1200" dirty="0">
                <a:solidFill>
                  <a:srgbClr val="080808"/>
                </a:solidFill>
                <a:latin typeface="ＭＳ ゴシック" panose="020B0609070205080204" pitchFamily="49" charset="-128"/>
                <a:ea typeface="ＭＳ ゴシック" panose="020B0609070205080204" pitchFamily="49" charset="-128"/>
              </a:rPr>
              <a:t>発行人　竹田　会里</a:t>
            </a:r>
          </a:p>
        </p:txBody>
      </p:sp>
      <p:sp>
        <p:nvSpPr>
          <p:cNvPr id="2059" name="Text Box 11"/>
          <p:cNvSpPr txBox="1">
            <a:spLocks noChangeArrowheads="1"/>
          </p:cNvSpPr>
          <p:nvPr/>
        </p:nvSpPr>
        <p:spPr bwMode="auto">
          <a:xfrm>
            <a:off x="-4903056" y="7700596"/>
            <a:ext cx="3287713" cy="52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6269" tIns="63135" rIns="126269" bIns="63135">
            <a:spAutoFit/>
          </a:bodyPr>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50000"/>
              </a:spcBef>
            </a:pPr>
            <a:endParaRPr lang="ja-JP" altLang="ja-JP"/>
          </a:p>
        </p:txBody>
      </p:sp>
      <p:sp>
        <p:nvSpPr>
          <p:cNvPr id="2061" name="Text Box 13"/>
          <p:cNvSpPr txBox="1">
            <a:spLocks noChangeArrowheads="1"/>
          </p:cNvSpPr>
          <p:nvPr/>
        </p:nvSpPr>
        <p:spPr bwMode="auto">
          <a:xfrm>
            <a:off x="185494" y="136525"/>
            <a:ext cx="3889375" cy="555625"/>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6269" tIns="63135" rIns="126269" bIns="63135">
            <a:spAutoFit/>
          </a:bodyPr>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spcBef>
                <a:spcPct val="50000"/>
              </a:spcBef>
            </a:pPr>
            <a:r>
              <a:rPr lang="ja-JP" altLang="en-US" sz="3300" dirty="0">
                <a:solidFill>
                  <a:schemeClr val="bg1"/>
                </a:solidFill>
                <a:ea typeface="HGP創英角ﾎﾟｯﾌﾟ体" panose="040B0A00000000000000" pitchFamily="50" charset="-128"/>
              </a:rPr>
              <a:t>本紙独占スクープ！</a:t>
            </a:r>
          </a:p>
        </p:txBody>
      </p:sp>
      <p:sp>
        <p:nvSpPr>
          <p:cNvPr id="2065" name="Text Box 17"/>
          <p:cNvSpPr txBox="1">
            <a:spLocks noChangeArrowheads="1"/>
          </p:cNvSpPr>
          <p:nvPr/>
        </p:nvSpPr>
        <p:spPr bwMode="auto">
          <a:xfrm>
            <a:off x="1879640" y="10153496"/>
            <a:ext cx="7085096" cy="3574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81341" tIns="40670" rIns="81341" bIns="40670"/>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407988" defTabSz="1311275">
              <a:defRPr kumimoji="1">
                <a:solidFill>
                  <a:schemeClr val="tx1"/>
                </a:solidFill>
                <a:latin typeface="Arial" panose="020B0604020202020204" pitchFamily="34" charset="0"/>
                <a:ea typeface="ＭＳ Ｐゴシック" panose="020B0600070205080204" pitchFamily="50" charset="-128"/>
              </a:defRPr>
            </a:lvl2pPr>
            <a:lvl3pPr marL="812800" defTabSz="1311275">
              <a:defRPr kumimoji="1">
                <a:solidFill>
                  <a:schemeClr val="tx1"/>
                </a:solidFill>
                <a:latin typeface="Arial" panose="020B0604020202020204" pitchFamily="34" charset="0"/>
                <a:ea typeface="ＭＳ Ｐゴシック" panose="020B0600070205080204" pitchFamily="50" charset="-128"/>
              </a:defRPr>
            </a:lvl3pPr>
            <a:lvl4pPr marL="1220788" defTabSz="1311275">
              <a:defRPr kumimoji="1">
                <a:solidFill>
                  <a:schemeClr val="tx1"/>
                </a:solidFill>
                <a:latin typeface="Arial" panose="020B0604020202020204" pitchFamily="34" charset="0"/>
                <a:ea typeface="ＭＳ Ｐゴシック" panose="020B0600070205080204" pitchFamily="50" charset="-128"/>
              </a:defRPr>
            </a:lvl4pPr>
            <a:lvl5pPr marL="1627188" defTabSz="1311275">
              <a:defRPr kumimoji="1">
                <a:solidFill>
                  <a:schemeClr val="tx1"/>
                </a:solidFill>
                <a:latin typeface="Arial" panose="020B0604020202020204" pitchFamily="34" charset="0"/>
                <a:ea typeface="ＭＳ Ｐゴシック" panose="020B0600070205080204" pitchFamily="50" charset="-128"/>
              </a:defRPr>
            </a:lvl5pPr>
            <a:lvl6pPr marL="20843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5415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987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4559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a:endParaRPr lang="en-US" altLang="ja-JP" sz="1800" dirty="0">
              <a:solidFill>
                <a:srgbClr val="24282A"/>
              </a:solidFill>
              <a:latin typeface="Helvetica Neue"/>
            </a:endParaRPr>
          </a:p>
          <a:p>
            <a:pPr algn="just"/>
            <a:endParaRPr lang="en-US" altLang="ja-JP" sz="1800" dirty="0">
              <a:solidFill>
                <a:srgbClr val="24282A"/>
              </a:solidFill>
              <a:latin typeface="Helvetica Neue"/>
            </a:endParaRPr>
          </a:p>
          <a:p>
            <a:pPr algn="just"/>
            <a:endParaRPr lang="en-US" altLang="ja-JP" sz="1800" dirty="0">
              <a:solidFill>
                <a:srgbClr val="24282A"/>
              </a:solidFill>
              <a:latin typeface="Helvetica Neue"/>
            </a:endParaRPr>
          </a:p>
          <a:p>
            <a:pPr algn="just"/>
            <a:endParaRPr lang="en-US" altLang="ja-JP" sz="1800" dirty="0">
              <a:solidFill>
                <a:srgbClr val="24282A"/>
              </a:solidFill>
              <a:latin typeface="Helvetica Neue"/>
            </a:endParaRPr>
          </a:p>
          <a:p>
            <a:pPr algn="just"/>
            <a:endParaRPr lang="en-US" altLang="ja-JP" sz="1800" dirty="0">
              <a:solidFill>
                <a:srgbClr val="24282A"/>
              </a:solidFill>
              <a:latin typeface="Helvetica Neue"/>
            </a:endParaRPr>
          </a:p>
          <a:p>
            <a:pPr algn="just"/>
            <a:endParaRPr lang="en-US" altLang="ja-JP" sz="1800" dirty="0">
              <a:solidFill>
                <a:srgbClr val="24282A"/>
              </a:solidFill>
              <a:latin typeface="Helvetica Neue"/>
            </a:endParaRPr>
          </a:p>
          <a:p>
            <a:pPr algn="just"/>
            <a:r>
              <a:rPr lang="ja-JP" altLang="en-US" sz="1800" dirty="0">
                <a:solidFill>
                  <a:srgbClr val="24282A"/>
                </a:solidFill>
                <a:latin typeface="Helvetica Neue"/>
              </a:rPr>
              <a:t>≪担任の先生からのコメント≫</a:t>
            </a:r>
          </a:p>
          <a:p>
            <a:pPr algn="just"/>
            <a:r>
              <a:rPr lang="ja-JP" altLang="en-US" sz="1800" dirty="0">
                <a:solidFill>
                  <a:srgbClr val="24282A"/>
                </a:solidFill>
                <a:latin typeface="Helvetica Neue"/>
              </a:rPr>
              <a:t>　本校ではビジネスを想定した情報の分析やシミュレーションに関する学習に力を入れたいと考えており、貴社の実際の企業活動を交えた講義と実務を想定した演習は、大変貴重な授業でした。特にマーケティングにおけるリコメンデーションの仕組みやターゲット設定の過程が大変興味深く、情報を活用する意義と重要性について丁寧にお話しいただき大変感謝しております。今後もデータサイエンスの授業に継続して取り組んでいきたいと思っておりますので、今後とも引き続きよろしくお願いいたします。</a:t>
            </a:r>
            <a:endParaRPr lang="en-US" altLang="ja-JP" sz="1800" dirty="0">
              <a:solidFill>
                <a:srgbClr val="24282A"/>
              </a:solidFill>
              <a:latin typeface="Helvetica Neue"/>
            </a:endParaRPr>
          </a:p>
          <a:p>
            <a:pPr algn="just"/>
            <a:r>
              <a:rPr lang="ja-JP" altLang="en-US" sz="1800" dirty="0">
                <a:solidFill>
                  <a:srgbClr val="24282A"/>
                </a:solidFill>
                <a:latin typeface="Helvetica Neue"/>
              </a:rPr>
              <a:t>次回もお楽しみに。</a:t>
            </a:r>
            <a:endParaRPr lang="en-US" altLang="ja-JP" sz="1800" dirty="0">
              <a:solidFill>
                <a:srgbClr val="24282A"/>
              </a:solidFill>
              <a:latin typeface="Helvetica Neue"/>
            </a:endParaRPr>
          </a:p>
          <a:p>
            <a:pPr algn="just"/>
            <a:endParaRPr lang="en-US" altLang="ja-JP" sz="1800" dirty="0"/>
          </a:p>
          <a:p>
            <a:pPr algn="just"/>
            <a:r>
              <a:rPr lang="ja-JP" altLang="en-US" sz="1800" dirty="0"/>
              <a:t>★学校紹介★</a:t>
            </a:r>
            <a:endParaRPr lang="en-US" altLang="ja-JP" sz="1800" dirty="0"/>
          </a:p>
          <a:p>
            <a:pPr algn="just"/>
            <a:r>
              <a:rPr lang="ja-JP" altLang="en-US" sz="1800" dirty="0"/>
              <a:t>同校は、高度情報社会を担っていく為の人材の育成を目指す学校で、</a:t>
            </a:r>
            <a:r>
              <a:rPr lang="en-US" altLang="ja-JP" sz="1800" dirty="0"/>
              <a:t>1</a:t>
            </a:r>
            <a:r>
              <a:rPr lang="ja-JP" altLang="en-US" sz="1800" dirty="0"/>
              <a:t>年生から全員が島根県発のプログラミング言語である「</a:t>
            </a:r>
            <a:r>
              <a:rPr lang="en-US" altLang="ja-JP" sz="1800" dirty="0"/>
              <a:t>Ruby</a:t>
            </a:r>
            <a:r>
              <a:rPr lang="ja-JP" altLang="en-US" sz="1800" dirty="0"/>
              <a:t>」を学習している情報教育の先進校です。 </a:t>
            </a:r>
            <a:r>
              <a:rPr lang="ja-JP" altLang="en-US" sz="1800" dirty="0">
                <a:ea typeface="HG創英角ｺﾞｼｯｸUB" panose="020B0909000000000000" pitchFamily="49" charset="-128"/>
              </a:rPr>
              <a:t>　　</a:t>
            </a:r>
          </a:p>
          <a:p>
            <a:pPr algn="just"/>
            <a:endParaRPr lang="ja-JP" altLang="en-US" sz="1800" dirty="0">
              <a:solidFill>
                <a:srgbClr val="24282A"/>
              </a:solidFill>
              <a:latin typeface="Helvetica Neue"/>
            </a:endParaRPr>
          </a:p>
        </p:txBody>
      </p:sp>
      <p:sp>
        <p:nvSpPr>
          <p:cNvPr id="2067" name="Text Box 19"/>
          <p:cNvSpPr txBox="1">
            <a:spLocks noChangeArrowheads="1"/>
          </p:cNvSpPr>
          <p:nvPr/>
        </p:nvSpPr>
        <p:spPr bwMode="auto">
          <a:xfrm>
            <a:off x="722976" y="6849726"/>
            <a:ext cx="6010764" cy="3072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81341" tIns="40670" rIns="81341" bIns="40670"/>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407988" defTabSz="1311275">
              <a:defRPr kumimoji="1">
                <a:solidFill>
                  <a:schemeClr val="tx1"/>
                </a:solidFill>
                <a:latin typeface="Arial" panose="020B0604020202020204" pitchFamily="34" charset="0"/>
                <a:ea typeface="ＭＳ Ｐゴシック" panose="020B0600070205080204" pitchFamily="50" charset="-128"/>
              </a:defRPr>
            </a:lvl2pPr>
            <a:lvl3pPr marL="812800" defTabSz="1311275">
              <a:defRPr kumimoji="1">
                <a:solidFill>
                  <a:schemeClr val="tx1"/>
                </a:solidFill>
                <a:latin typeface="Arial" panose="020B0604020202020204" pitchFamily="34" charset="0"/>
                <a:ea typeface="ＭＳ Ｐゴシック" panose="020B0600070205080204" pitchFamily="50" charset="-128"/>
              </a:defRPr>
            </a:lvl3pPr>
            <a:lvl4pPr marL="1220788" defTabSz="1311275">
              <a:defRPr kumimoji="1">
                <a:solidFill>
                  <a:schemeClr val="tx1"/>
                </a:solidFill>
                <a:latin typeface="Arial" panose="020B0604020202020204" pitchFamily="34" charset="0"/>
                <a:ea typeface="ＭＳ Ｐゴシック" panose="020B0600070205080204" pitchFamily="50" charset="-128"/>
              </a:defRPr>
            </a:lvl4pPr>
            <a:lvl5pPr marL="1627188" defTabSz="1311275">
              <a:defRPr kumimoji="1">
                <a:solidFill>
                  <a:schemeClr val="tx1"/>
                </a:solidFill>
                <a:latin typeface="Arial" panose="020B0604020202020204" pitchFamily="34" charset="0"/>
                <a:ea typeface="ＭＳ Ｐゴシック" panose="020B0600070205080204" pitchFamily="50" charset="-128"/>
              </a:defRPr>
            </a:lvl5pPr>
            <a:lvl6pPr marL="20843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5415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987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455988"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a:r>
              <a:rPr lang="ja-JP" altLang="en-US" sz="1600" dirty="0">
                <a:solidFill>
                  <a:srgbClr val="24282A"/>
                </a:solidFill>
                <a:latin typeface="Helvetica Neue"/>
              </a:rPr>
              <a:t>　</a:t>
            </a:r>
            <a:endParaRPr lang="en-US" altLang="ja-JP" sz="1400" dirty="0">
              <a:solidFill>
                <a:srgbClr val="080808"/>
              </a:solidFill>
              <a:latin typeface="HGS明朝B" panose="02020800000000000000" pitchFamily="18" charset="-128"/>
              <a:ea typeface="HGS明朝B" panose="02020800000000000000" pitchFamily="18" charset="-128"/>
            </a:endParaRPr>
          </a:p>
        </p:txBody>
      </p:sp>
      <p:sp>
        <p:nvSpPr>
          <p:cNvPr id="2069" name="Text Box 21"/>
          <p:cNvSpPr txBox="1">
            <a:spLocks noChangeArrowheads="1"/>
          </p:cNvSpPr>
          <p:nvPr/>
        </p:nvSpPr>
        <p:spPr bwMode="auto">
          <a:xfrm>
            <a:off x="362476" y="6288650"/>
            <a:ext cx="5785840" cy="527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6269" tIns="63135" rIns="126269" bIns="63135">
            <a:spAutoFit/>
          </a:bodyPr>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1200" dirty="0">
                <a:ea typeface="メイリオ" panose="020B0604030504040204" pitchFamily="50" charset="-128"/>
                <a:cs typeface="メイリオ" panose="020B0604030504040204" pitchFamily="50" charset="-128"/>
              </a:rPr>
              <a:t>写真は、授業風景。写真中央：観光</a:t>
            </a:r>
            <a:r>
              <a:rPr lang="en-US" altLang="ja-JP" sz="1200" dirty="0">
                <a:ea typeface="メイリオ" panose="020B0604030504040204" pitchFamily="50" charset="-128"/>
                <a:cs typeface="メイリオ" panose="020B0604030504040204" pitchFamily="50" charset="-128"/>
              </a:rPr>
              <a:t>WG</a:t>
            </a:r>
            <a:r>
              <a:rPr lang="ja-JP" altLang="en-US" sz="1200" dirty="0">
                <a:ea typeface="メイリオ" panose="020B0604030504040204" pitchFamily="50" charset="-128"/>
                <a:cs typeface="メイリオ" panose="020B0604030504040204" pitchFamily="50" charset="-128"/>
              </a:rPr>
              <a:t>リーダー　西尾様　　　　　　　　　　　　　　　　　（シナジーマーケティング株式会社</a:t>
            </a:r>
            <a:r>
              <a:rPr lang="ja-JP" altLang="en-US" sz="1400" dirty="0">
                <a:ea typeface="メイリオ" panose="020B0604030504040204" pitchFamily="50" charset="-128"/>
                <a:cs typeface="メイリオ" panose="020B0604030504040204" pitchFamily="50" charset="-128"/>
              </a:rPr>
              <a:t>）</a:t>
            </a:r>
          </a:p>
        </p:txBody>
      </p:sp>
      <p:sp>
        <p:nvSpPr>
          <p:cNvPr id="2073" name="Text Box 25"/>
          <p:cNvSpPr txBox="1">
            <a:spLocks noChangeArrowheads="1"/>
          </p:cNvSpPr>
          <p:nvPr/>
        </p:nvSpPr>
        <p:spPr bwMode="auto">
          <a:xfrm>
            <a:off x="71437" y="6781402"/>
            <a:ext cx="7857085" cy="3321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lIns="126269" tIns="63135" rIns="126269" bIns="63135">
            <a:spAutoFit/>
          </a:bodyPr>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sz="2800" dirty="0">
              <a:solidFill>
                <a:srgbClr val="080808"/>
              </a:solidFill>
              <a:ea typeface="HG創英角ｺﾞｼｯｸUB" panose="020B0909000000000000" pitchFamily="49" charset="-128"/>
            </a:endParaRPr>
          </a:p>
          <a:p>
            <a:r>
              <a:rPr lang="ja-JP" altLang="en-US" sz="2800" dirty="0">
                <a:solidFill>
                  <a:srgbClr val="080808"/>
                </a:solidFill>
                <a:ea typeface="HG創英角ｺﾞｼｯｸUB" panose="020B0909000000000000" pitchFamily="49" charset="-128"/>
              </a:rPr>
              <a:t>「データに基づくマーケティング」</a:t>
            </a:r>
            <a:r>
              <a:rPr lang="ja-JP" altLang="en-US" sz="2400" dirty="0">
                <a:solidFill>
                  <a:srgbClr val="080808"/>
                </a:solidFill>
                <a:ea typeface="HG創英角ｺﾞｼｯｸUB" panose="020B0909000000000000" pitchFamily="49" charset="-128"/>
              </a:rPr>
              <a:t>　　</a:t>
            </a:r>
          </a:p>
          <a:p>
            <a:pPr algn="just"/>
            <a:endParaRPr lang="en-US" altLang="ja-JP" sz="1600" dirty="0"/>
          </a:p>
          <a:p>
            <a:pPr algn="just"/>
            <a:endParaRPr lang="en-US" altLang="ja-JP" sz="1600" dirty="0"/>
          </a:p>
          <a:p>
            <a:pPr algn="just"/>
            <a:r>
              <a:rPr lang="ja-JP" altLang="en-US" sz="1600" dirty="0"/>
              <a:t>「</a:t>
            </a:r>
            <a:r>
              <a:rPr lang="ja-JP" altLang="en-US" sz="1800" dirty="0"/>
              <a:t>データに基づくマーケティング」をテーマとた座学で、シナジーマーケティング株式会社様、独自の消費者類型（ソシエタス）を活用した企業の取り組み等を紹介することで、ビジネスの現場でのデータ活用に対する理解を深めてもらい、演習では、 </a:t>
            </a:r>
            <a:r>
              <a:rPr lang="en-US" altLang="ja-JP" sz="1800" dirty="0"/>
              <a:t>Google </a:t>
            </a:r>
            <a:r>
              <a:rPr lang="en-US" altLang="ja-JP" sz="1800" dirty="0" err="1"/>
              <a:t>Colaboratory</a:t>
            </a:r>
            <a:r>
              <a:rPr lang="ja-JP" altLang="en-US" sz="1800" dirty="0"/>
              <a:t>を用いて、機械学習の「学習」と「推論」のプロセスを学んだあと、実際にスーパーの</a:t>
            </a:r>
            <a:r>
              <a:rPr lang="en-US" altLang="ja-JP" sz="1800" dirty="0"/>
              <a:t>ID-POS</a:t>
            </a:r>
            <a:r>
              <a:rPr lang="ja-JP" altLang="en-US" sz="1800" dirty="0"/>
              <a:t>データを使った購買特徴の可視化に、一緒に取り組まれたそうです。「今回の授業を通して生徒のみなさんに、データから見て取れるさまざまな「気づき」を得る面白さを少しでも実感いただいていれば幸いです。」と西尾様はお話しされておりました。</a:t>
            </a:r>
            <a:endParaRPr lang="en-US" altLang="ja-JP" sz="1800" dirty="0"/>
          </a:p>
          <a:p>
            <a:pPr algn="just"/>
            <a:r>
              <a:rPr lang="ja-JP" altLang="en-US" sz="1800" dirty="0">
                <a:ea typeface="HG創英角ｺﾞｼｯｸUB" panose="020B0909000000000000" pitchFamily="49" charset="-128"/>
              </a:rPr>
              <a:t>　　</a:t>
            </a:r>
          </a:p>
        </p:txBody>
      </p:sp>
      <p:sp>
        <p:nvSpPr>
          <p:cNvPr id="2" name="テキスト ボックス 1">
            <a:extLst>
              <a:ext uri="{FF2B5EF4-FFF2-40B4-BE49-F238E27FC236}">
                <a16:creationId xmlns:a16="http://schemas.microsoft.com/office/drawing/2014/main" id="{DF336EA9-68E3-45CF-9C17-DE66E5082042}"/>
              </a:ext>
            </a:extLst>
          </p:cNvPr>
          <p:cNvSpPr txBox="1"/>
          <p:nvPr/>
        </p:nvSpPr>
        <p:spPr>
          <a:xfrm>
            <a:off x="7524313" y="901191"/>
            <a:ext cx="1292662" cy="12555502"/>
          </a:xfrm>
          <a:prstGeom prst="rect">
            <a:avLst/>
          </a:prstGeom>
          <a:noFill/>
        </p:spPr>
        <p:txBody>
          <a:bodyPr vert="eaVert" wrap="square" rtlCol="0">
            <a:spAutoFit/>
          </a:bodyPr>
          <a:lstStyle/>
          <a:p>
            <a:r>
              <a:rPr kumimoji="1" lang="ja-JP" altLang="en-US" sz="3600" dirty="0"/>
              <a:t>島根県県立上科学高等学校情報システム科（</a:t>
            </a:r>
            <a:r>
              <a:rPr kumimoji="1" lang="en-US" altLang="ja-JP" sz="3600" dirty="0"/>
              <a:t>2</a:t>
            </a:r>
            <a:r>
              <a:rPr kumimoji="1" lang="ja-JP" altLang="en-US" sz="3600" dirty="0"/>
              <a:t>年生）へ向けた</a:t>
            </a:r>
            <a:endParaRPr kumimoji="1" lang="en-US" altLang="ja-JP" sz="3600" dirty="0"/>
          </a:p>
          <a:p>
            <a:r>
              <a:rPr lang="ja-JP" altLang="en-US" sz="3600" dirty="0"/>
              <a:t>　　　　　　　　　　「データ分析」の特別授業</a:t>
            </a:r>
            <a:endParaRPr kumimoji="1" lang="ja-JP" altLang="en-US" sz="3600" dirty="0"/>
          </a:p>
        </p:txBody>
      </p:sp>
      <p:pic>
        <p:nvPicPr>
          <p:cNvPr id="8" name="図 7">
            <a:extLst>
              <a:ext uri="{FF2B5EF4-FFF2-40B4-BE49-F238E27FC236}">
                <a16:creationId xmlns:a16="http://schemas.microsoft.com/office/drawing/2014/main" id="{343BCC96-3295-4653-9A13-AA85211FE8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688" y="1456654"/>
            <a:ext cx="6742603" cy="4735159"/>
          </a:xfrm>
          <a:prstGeom prst="rect">
            <a:avLst/>
          </a:prstGeom>
        </p:spPr>
      </p:pic>
      <p:sp>
        <p:nvSpPr>
          <p:cNvPr id="2064" name="Text Box 16"/>
          <p:cNvSpPr txBox="1">
            <a:spLocks noChangeArrowheads="1"/>
          </p:cNvSpPr>
          <p:nvPr/>
        </p:nvSpPr>
        <p:spPr bwMode="auto">
          <a:xfrm rot="-508249">
            <a:off x="206853" y="1272567"/>
            <a:ext cx="6420188" cy="142016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6269" tIns="63135" rIns="126269" bIns="63135">
            <a:spAutoFit/>
          </a:bodyPr>
          <a:lstStyle>
            <a:lvl1pPr defTabSz="1311275">
              <a:defRPr kumimoji="1">
                <a:solidFill>
                  <a:schemeClr val="tx1"/>
                </a:solidFill>
                <a:latin typeface="Arial" panose="020B0604020202020204" pitchFamily="34" charset="0"/>
                <a:ea typeface="ＭＳ Ｐゴシック" panose="020B0600070205080204" pitchFamily="50" charset="-128"/>
              </a:defRPr>
            </a:lvl1pPr>
            <a:lvl2pPr marL="631825" defTabSz="1311275">
              <a:defRPr kumimoji="1">
                <a:solidFill>
                  <a:schemeClr val="tx1"/>
                </a:solidFill>
                <a:latin typeface="Arial" panose="020B0604020202020204" pitchFamily="34" charset="0"/>
                <a:ea typeface="ＭＳ Ｐゴシック" panose="020B0600070205080204" pitchFamily="50" charset="-128"/>
              </a:defRPr>
            </a:lvl2pPr>
            <a:lvl3pPr marL="1262063" defTabSz="1311275">
              <a:defRPr kumimoji="1">
                <a:solidFill>
                  <a:schemeClr val="tx1"/>
                </a:solidFill>
                <a:latin typeface="Arial" panose="020B0604020202020204" pitchFamily="34" charset="0"/>
                <a:ea typeface="ＭＳ Ｐゴシック" panose="020B0600070205080204" pitchFamily="50" charset="-128"/>
              </a:defRPr>
            </a:lvl3pPr>
            <a:lvl4pPr marL="1893888" defTabSz="1311275">
              <a:defRPr kumimoji="1">
                <a:solidFill>
                  <a:schemeClr val="tx1"/>
                </a:solidFill>
                <a:latin typeface="Arial" panose="020B0604020202020204" pitchFamily="34" charset="0"/>
                <a:ea typeface="ＭＳ Ｐゴシック" panose="020B0600070205080204" pitchFamily="50" charset="-128"/>
              </a:defRPr>
            </a:lvl4pPr>
            <a:lvl5pPr marL="2525713" defTabSz="1311275">
              <a:defRPr kumimoji="1">
                <a:solidFill>
                  <a:schemeClr val="tx1"/>
                </a:solidFill>
                <a:latin typeface="Arial" panose="020B0604020202020204" pitchFamily="34" charset="0"/>
                <a:ea typeface="ＭＳ Ｐゴシック" panose="020B0600070205080204" pitchFamily="50" charset="-128"/>
              </a:defRPr>
            </a:lvl5pPr>
            <a:lvl6pPr marL="29829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4401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973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354513" defTabSz="131127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0000"/>
              </a:lnSpc>
              <a:spcBef>
                <a:spcPct val="50000"/>
              </a:spcBef>
            </a:pPr>
            <a:r>
              <a:rPr lang="ja-JP" altLang="en-US" sz="4000" b="1" dirty="0">
                <a:ea typeface="HG創英角ｺﾞｼｯｸUB" panose="020B0909000000000000" pitchFamily="49" charset="-128"/>
              </a:rPr>
              <a:t>観光</a:t>
            </a:r>
            <a:r>
              <a:rPr lang="en-US" altLang="ja-JP" sz="4000" b="1" dirty="0">
                <a:ea typeface="HG創英角ｺﾞｼｯｸUB" panose="020B0909000000000000" pitchFamily="49" charset="-128"/>
              </a:rPr>
              <a:t>WG</a:t>
            </a:r>
            <a:r>
              <a:rPr lang="ja-JP" altLang="en-US" sz="4000" b="1" dirty="0">
                <a:ea typeface="HG創英角ｺﾞｼｯｸUB" panose="020B0909000000000000" pitchFamily="49" charset="-128"/>
              </a:rPr>
              <a:t>リーダー</a:t>
            </a:r>
            <a:endParaRPr lang="en-US" altLang="ja-JP" sz="4000" b="1" dirty="0">
              <a:ea typeface="HG創英角ｺﾞｼｯｸUB" panose="020B0909000000000000" pitchFamily="49" charset="-128"/>
            </a:endParaRPr>
          </a:p>
          <a:p>
            <a:pPr algn="ctr">
              <a:lnSpc>
                <a:spcPct val="80000"/>
              </a:lnSpc>
              <a:spcBef>
                <a:spcPct val="50000"/>
              </a:spcBef>
            </a:pPr>
            <a:r>
              <a:rPr lang="ja-JP" altLang="en-US" sz="4000" b="1" dirty="0">
                <a:ea typeface="HG創英角ｺﾞｼｯｸUB" panose="020B0909000000000000" pitchFamily="49" charset="-128"/>
              </a:rPr>
              <a:t>高校生への熱い講義</a:t>
            </a:r>
            <a:endParaRPr lang="en-US" altLang="ja-JP" sz="4000" b="1" dirty="0">
              <a:ea typeface="HG創英角ｺﾞｼｯｸUB" panose="020B0909000000000000" pitchFamily="49" charset="-128"/>
            </a:endParaRPr>
          </a:p>
        </p:txBody>
      </p:sp>
      <p:sp>
        <p:nvSpPr>
          <p:cNvPr id="12" name="テキスト ボックス 11">
            <a:extLst>
              <a:ext uri="{FF2B5EF4-FFF2-40B4-BE49-F238E27FC236}">
                <a16:creationId xmlns:a16="http://schemas.microsoft.com/office/drawing/2014/main" id="{4248FCAB-F904-4518-A09A-ABD190036AF4}"/>
              </a:ext>
            </a:extLst>
          </p:cNvPr>
          <p:cNvSpPr txBox="1"/>
          <p:nvPr/>
        </p:nvSpPr>
        <p:spPr>
          <a:xfrm>
            <a:off x="7997250" y="12392025"/>
            <a:ext cx="584775" cy="92398"/>
          </a:xfrm>
          <a:prstGeom prst="rect">
            <a:avLst/>
          </a:prstGeom>
          <a:noFill/>
        </p:spPr>
        <p:txBody>
          <a:bodyPr vert="eaVert" wrap="none" rtlCol="0">
            <a:spAutoFit/>
          </a:bodyPr>
          <a:lstStyle/>
          <a:p>
            <a:endParaRPr kumimoji="1" lang="ja-JP" altLang="en-US" dirty="0"/>
          </a:p>
        </p:txBody>
      </p:sp>
      <p:cxnSp>
        <p:nvCxnSpPr>
          <p:cNvPr id="14" name="直線コネクタ 13">
            <a:extLst>
              <a:ext uri="{FF2B5EF4-FFF2-40B4-BE49-F238E27FC236}">
                <a16:creationId xmlns:a16="http://schemas.microsoft.com/office/drawing/2014/main" id="{15403CA1-8D16-45F7-BAB8-94D3E195F4DA}"/>
              </a:ext>
            </a:extLst>
          </p:cNvPr>
          <p:cNvCxnSpPr/>
          <p:nvPr/>
        </p:nvCxnSpPr>
        <p:spPr bwMode="auto">
          <a:xfrm>
            <a:off x="110499" y="10109704"/>
            <a:ext cx="7274781"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311275" rtl="0" eaLnBrk="1" fontAlgn="base" latinLnBrk="0" hangingPunct="1">
          <a:lnSpc>
            <a:spcPct val="100000"/>
          </a:lnSpc>
          <a:spcBef>
            <a:spcPct val="0"/>
          </a:spcBef>
          <a:spcAft>
            <a:spcPct val="0"/>
          </a:spcAft>
          <a:buClrTx/>
          <a:buSzTx/>
          <a:buFontTx/>
          <a:buNone/>
          <a:tabLst/>
          <a:defRPr kumimoji="1" lang="ja-JP" altLang="en-US" sz="2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311275" rtl="0" eaLnBrk="1" fontAlgn="base" latinLnBrk="0" hangingPunct="1">
          <a:lnSpc>
            <a:spcPct val="100000"/>
          </a:lnSpc>
          <a:spcBef>
            <a:spcPct val="0"/>
          </a:spcBef>
          <a:spcAft>
            <a:spcPct val="0"/>
          </a:spcAft>
          <a:buClrTx/>
          <a:buSzTx/>
          <a:buFontTx/>
          <a:buNone/>
          <a:tabLst/>
          <a:defRPr kumimoji="1" lang="ja-JP" altLang="en-US" sz="2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384</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Helvetica Neue</vt:lpstr>
      <vt:lpstr>HGP創英角ｺﾞｼｯｸUB</vt:lpstr>
      <vt:lpstr>HGS明朝B</vt:lpstr>
      <vt:lpstr>ＭＳ ゴシック</vt:lpstr>
      <vt:lpstr>Arial</vt:lpstr>
      <vt:lpstr>標準デザイン</vt:lpstr>
      <vt:lpstr>PowerPoint プレゼンテーション</vt:lpstr>
    </vt:vector>
  </TitlesOfParts>
  <Company>東海共同印刷</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hayashi</dc:creator>
  <cp:lastModifiedBy>竹田会里</cp:lastModifiedBy>
  <cp:revision>28</cp:revision>
  <cp:lastPrinted>2020-03-11T05:43:37Z</cp:lastPrinted>
  <dcterms:created xsi:type="dcterms:W3CDTF">2014-04-02T09:40:01Z</dcterms:created>
  <dcterms:modified xsi:type="dcterms:W3CDTF">2020-03-11T08:44:00Z</dcterms:modified>
</cp:coreProperties>
</file>